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1" r:id="rId4"/>
    <p:sldId id="272" r:id="rId5"/>
    <p:sldId id="273" r:id="rId6"/>
    <p:sldId id="274" r:id="rId7"/>
    <p:sldId id="275" r:id="rId8"/>
    <p:sldId id="258" r:id="rId9"/>
    <p:sldId id="259" r:id="rId10"/>
    <p:sldId id="269" r:id="rId11"/>
    <p:sldId id="270" r:id="rId12"/>
    <p:sldId id="260" r:id="rId13"/>
    <p:sldId id="261" r:id="rId14"/>
    <p:sldId id="262" r:id="rId15"/>
    <p:sldId id="263" r:id="rId16"/>
    <p:sldId id="264" r:id="rId17"/>
    <p:sldId id="265" r:id="rId18"/>
    <p:sldId id="266" r:id="rId19"/>
    <p:sldId id="267" r:id="rId20"/>
    <p:sldId id="268" r:id="rId21"/>
  </p:sldIdLst>
  <p:sldSz cx="18288000" cy="10287000"/>
  <p:notesSz cx="6858000" cy="9144000"/>
  <p:embeddedFontLst>
    <p:embeddedFont>
      <p:font typeface="Antonio Light" panose="020B0604020202020204" charset="0"/>
      <p:regular r:id="rId22"/>
    </p:embeddedFont>
    <p:embeddedFont>
      <p:font typeface="Antonio Ultra-Bold" panose="020B0604020202020204" charset="0"/>
      <p:regular r:id="rId23"/>
    </p:embeddedFont>
    <p:embeddedFont>
      <p:font typeface="Montserrat Medium" panose="00000600000000000000" pitchFamily="2" charset="0"/>
      <p:regular r:id="rId24"/>
      <p:italic r:id="rId25"/>
    </p:embeddedFont>
    <p:embeddedFont>
      <p:font typeface="Raleway Medium" pitchFamily="2" charset="0"/>
      <p:regular r:id="rId26"/>
      <p:italic r:id="rId27"/>
    </p:embeddedFont>
    <p:embeddedFont>
      <p:font typeface="Raleway Ultra-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23A5E-FA41-47A5-B741-59D28EE2BA08}" v="2751" dt="2025-11-29T05:38:40.781"/>
    <p1510:client id="{C61CCF31-6721-887D-6376-02923C5EAA3C}" v="1902" dt="2025-11-29T05:29:31.0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2.jpeg"/><Relationship Id="rId5" Type="http://schemas.openxmlformats.org/officeDocument/2006/relationships/image" Target="../media/image7.png"/><Relationship Id="rId10" Type="http://schemas.openxmlformats.org/officeDocument/2006/relationships/image" Target="../media/image21.jpeg"/><Relationship Id="rId4" Type="http://schemas.openxmlformats.org/officeDocument/2006/relationships/image" Target="../media/image4.svg"/><Relationship Id="rId9" Type="http://schemas.openxmlformats.org/officeDocument/2006/relationships/image" Target="../media/image20.jpeg"/></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8.png"/><Relationship Id="rId12" Type="http://schemas.openxmlformats.org/officeDocument/2006/relationships/image" Target="../media/image26.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5.jpeg"/><Relationship Id="rId5" Type="http://schemas.openxmlformats.org/officeDocument/2006/relationships/image" Target="../media/image7.png"/><Relationship Id="rId10" Type="http://schemas.openxmlformats.org/officeDocument/2006/relationships/image" Target="../media/image24.jpeg"/><Relationship Id="rId4" Type="http://schemas.openxmlformats.org/officeDocument/2006/relationships/image" Target="../media/image4.svg"/><Relationship Id="rId9" Type="http://schemas.openxmlformats.org/officeDocument/2006/relationships/image" Target="../media/image23.jpe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 Id="rId9"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0.jpeg"/><Relationship Id="rId5" Type="http://schemas.openxmlformats.org/officeDocument/2006/relationships/image" Target="../media/image7.png"/><Relationship Id="rId10" Type="http://schemas.openxmlformats.org/officeDocument/2006/relationships/image" Target="../media/image29.svg"/><Relationship Id="rId4" Type="http://schemas.openxmlformats.org/officeDocument/2006/relationships/image" Target="../media/image4.sv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31.jpeg"/><Relationship Id="rId4" Type="http://schemas.openxmlformats.org/officeDocument/2006/relationships/image" Target="../media/image4.svg"/><Relationship Id="rId9" Type="http://schemas.openxmlformats.org/officeDocument/2006/relationships/image" Target="../media/image23.jpe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8.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9.svg"/></Relationships>
</file>

<file path=ppt/slides/_rels/slide1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7.sv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4.svg"/><Relationship Id="rId9"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 Id="rId9"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0.jpeg"/><Relationship Id="rId4" Type="http://schemas.openxmlformats.org/officeDocument/2006/relationships/image" Target="../media/image4.svg"/><Relationship Id="rId9"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5.jpeg"/><Relationship Id="rId4" Type="http://schemas.openxmlformats.org/officeDocument/2006/relationships/image" Target="../media/image4.svg"/><Relationship Id="rId9"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893042" y="2034365"/>
            <a:ext cx="7137321" cy="713732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100000"/>
                  </a:srgbClr>
                </a:gs>
                <a:gs pos="100000">
                  <a:srgbClr val="6F6296">
                    <a:alpha val="0"/>
                  </a:srgbClr>
                </a:gs>
              </a:gsLst>
              <a:lin ang="0"/>
            </a:gradFill>
          </p:spPr>
          <p:txBody>
            <a:bodyPr/>
            <a:lstStyle/>
            <a:p>
              <a:endParaRPr lang="en-US"/>
            </a:p>
          </p:txBody>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5" name="Freeform 5"/>
          <p:cNvSpPr/>
          <p:nvPr/>
        </p:nvSpPr>
        <p:spPr>
          <a:xfrm>
            <a:off x="9634504" y="1028700"/>
            <a:ext cx="7624796" cy="8142986"/>
          </a:xfrm>
          <a:custGeom>
            <a:avLst/>
            <a:gdLst/>
            <a:ahLst/>
            <a:cxnLst/>
            <a:rect l="l" t="t" r="r" b="b"/>
            <a:pathLst>
              <a:path w="7624796" h="8142986">
                <a:moveTo>
                  <a:pt x="0" y="0"/>
                </a:moveTo>
                <a:lnTo>
                  <a:pt x="7624796" y="0"/>
                </a:lnTo>
                <a:lnTo>
                  <a:pt x="7624796" y="8142986"/>
                </a:lnTo>
                <a:lnTo>
                  <a:pt x="0" y="8142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4599105" y="5143500"/>
            <a:ext cx="4884164" cy="488416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0" name="Freeform 10"/>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9483559" y="3540245"/>
            <a:ext cx="3587414" cy="2530757"/>
          </a:xfrm>
          <a:custGeom>
            <a:avLst/>
            <a:gdLst/>
            <a:ahLst/>
            <a:cxnLst/>
            <a:rect l="l" t="t" r="r" b="b"/>
            <a:pathLst>
              <a:path w="3587414" h="2530757">
                <a:moveTo>
                  <a:pt x="0" y="0"/>
                </a:moveTo>
                <a:lnTo>
                  <a:pt x="3587414" y="0"/>
                </a:lnTo>
                <a:lnTo>
                  <a:pt x="3587414" y="2530758"/>
                </a:lnTo>
                <a:lnTo>
                  <a:pt x="0" y="25307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4" name="Group 14"/>
          <p:cNvGrpSpPr/>
          <p:nvPr/>
        </p:nvGrpSpPr>
        <p:grpSpPr>
          <a:xfrm>
            <a:off x="16030363" y="896714"/>
            <a:ext cx="2680687" cy="897724"/>
            <a:chOff x="0" y="0"/>
            <a:chExt cx="706025" cy="236438"/>
          </a:xfrm>
        </p:grpSpPr>
        <p:sp>
          <p:nvSpPr>
            <p:cNvPr id="15" name="Freeform 1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6" name="TextBox 1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7" name="TextBox 17"/>
          <p:cNvSpPr txBox="1"/>
          <p:nvPr/>
        </p:nvSpPr>
        <p:spPr>
          <a:xfrm>
            <a:off x="1632134" y="2942197"/>
            <a:ext cx="6995030" cy="2446249"/>
          </a:xfrm>
          <a:prstGeom prst="rect">
            <a:avLst/>
          </a:prstGeom>
        </p:spPr>
        <p:txBody>
          <a:bodyPr lIns="0" tIns="0" rIns="0" bIns="0" rtlCol="0" anchor="t">
            <a:spAutoFit/>
          </a:bodyPr>
          <a:lstStyle/>
          <a:p>
            <a:pPr algn="just">
              <a:lnSpc>
                <a:spcPts val="19192"/>
              </a:lnSpc>
              <a:spcBef>
                <a:spcPct val="0"/>
              </a:spcBef>
            </a:pPr>
            <a:r>
              <a:rPr lang="en-US" sz="16545" b="1">
                <a:solidFill>
                  <a:srgbClr val="FFFFFF"/>
                </a:solidFill>
                <a:latin typeface="Antonio Ultra-Bold"/>
                <a:ea typeface="Antonio Ultra-Bold"/>
                <a:cs typeface="Antonio Ultra-Bold"/>
                <a:sym typeface="Antonio Ultra-Bold"/>
              </a:rPr>
              <a:t>K- </a:t>
            </a:r>
          </a:p>
        </p:txBody>
      </p:sp>
      <p:sp>
        <p:nvSpPr>
          <p:cNvPr id="18" name="TextBox 18"/>
          <p:cNvSpPr txBox="1"/>
          <p:nvPr/>
        </p:nvSpPr>
        <p:spPr>
          <a:xfrm>
            <a:off x="1753164" y="4881216"/>
            <a:ext cx="9189636" cy="2446249"/>
          </a:xfrm>
          <a:prstGeom prst="rect">
            <a:avLst/>
          </a:prstGeom>
        </p:spPr>
        <p:txBody>
          <a:bodyPr lIns="0" tIns="0" rIns="0" bIns="0" rtlCol="0" anchor="t">
            <a:spAutoFit/>
          </a:bodyPr>
          <a:lstStyle/>
          <a:p>
            <a:pPr algn="just">
              <a:lnSpc>
                <a:spcPts val="19192"/>
              </a:lnSpc>
              <a:spcBef>
                <a:spcPct val="0"/>
              </a:spcBef>
            </a:pPr>
            <a:r>
              <a:rPr lang="en-US" sz="16545">
                <a:solidFill>
                  <a:srgbClr val="FFFFFF"/>
                </a:solidFill>
                <a:latin typeface="Antonio Light"/>
                <a:ea typeface="Antonio Light"/>
                <a:cs typeface="Antonio Light"/>
                <a:sym typeface="Antonio Light"/>
              </a:rPr>
              <a:t>Planner</a:t>
            </a:r>
          </a:p>
        </p:txBody>
      </p:sp>
      <p:sp>
        <p:nvSpPr>
          <p:cNvPr id="21" name="TextBox 21"/>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01/15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16030363" y="896714"/>
            <a:ext cx="2680687" cy="897724"/>
            <a:chOff x="0" y="0"/>
            <a:chExt cx="706025" cy="236438"/>
          </a:xfrm>
        </p:grpSpPr>
        <p:sp>
          <p:nvSpPr>
            <p:cNvPr id="8" name="Freeform 8"/>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0" name="TextBox 10"/>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06/15</a:t>
            </a:r>
          </a:p>
        </p:txBody>
      </p:sp>
      <p:sp>
        <p:nvSpPr>
          <p:cNvPr id="12" name="TextBox 12"/>
          <p:cNvSpPr txBox="1"/>
          <p:nvPr/>
        </p:nvSpPr>
        <p:spPr>
          <a:xfrm>
            <a:off x="5105400" y="2155341"/>
            <a:ext cx="4715825" cy="1540483"/>
          </a:xfrm>
          <a:prstGeom prst="rect">
            <a:avLst/>
          </a:prstGeom>
        </p:spPr>
        <p:txBody>
          <a:bodyPr wrap="square" lIns="0" tIns="0" rIns="0" bIns="0" rtlCol="0" anchor="t">
            <a:spAutoFit/>
          </a:bodyPr>
          <a:lstStyle/>
          <a:p>
            <a:pPr algn="just">
              <a:lnSpc>
                <a:spcPts val="12056"/>
              </a:lnSpc>
              <a:spcBef>
                <a:spcPct val="0"/>
              </a:spcBef>
            </a:pPr>
            <a:r>
              <a:rPr lang="en-US" sz="10393" b="1">
                <a:solidFill>
                  <a:srgbClr val="FFFFFF"/>
                </a:solidFill>
                <a:latin typeface="Antonio Ultra-Bold"/>
                <a:ea typeface="Antonio Ultra-Bold"/>
                <a:cs typeface="Antonio Ultra-Bold"/>
                <a:sym typeface="Antonio Ultra-Bold"/>
              </a:rPr>
              <a:t>TARGET</a:t>
            </a:r>
          </a:p>
        </p:txBody>
      </p:sp>
      <p:sp>
        <p:nvSpPr>
          <p:cNvPr id="13" name="TextBox 13"/>
          <p:cNvSpPr txBox="1"/>
          <p:nvPr/>
        </p:nvSpPr>
        <p:spPr>
          <a:xfrm>
            <a:off x="9013512" y="2155341"/>
            <a:ext cx="4440894" cy="1540483"/>
          </a:xfrm>
          <a:prstGeom prst="rect">
            <a:avLst/>
          </a:prstGeom>
        </p:spPr>
        <p:txBody>
          <a:bodyPr lIns="0" tIns="0" rIns="0" bIns="0" rtlCol="0" anchor="t">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CLIENTS</a:t>
            </a:r>
          </a:p>
        </p:txBody>
      </p:sp>
      <p:grpSp>
        <p:nvGrpSpPr>
          <p:cNvPr id="14" name="Group 14"/>
          <p:cNvGrpSpPr/>
          <p:nvPr/>
        </p:nvGrpSpPr>
        <p:grpSpPr>
          <a:xfrm>
            <a:off x="2470746" y="3964928"/>
            <a:ext cx="3843838" cy="4472829"/>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6" name="TextBox 16"/>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7" name="Group 17"/>
          <p:cNvGrpSpPr/>
          <p:nvPr/>
        </p:nvGrpSpPr>
        <p:grpSpPr>
          <a:xfrm>
            <a:off x="7747447" y="3937811"/>
            <a:ext cx="3843838" cy="4472829"/>
            <a:chOff x="0" y="0"/>
            <a:chExt cx="698500" cy="812800"/>
          </a:xfrm>
        </p:grpSpPr>
        <p:sp>
          <p:nvSpPr>
            <p:cNvPr id="18" name="Freeform 1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9" name="TextBox 1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20" name="Group 20"/>
          <p:cNvGrpSpPr/>
          <p:nvPr/>
        </p:nvGrpSpPr>
        <p:grpSpPr>
          <a:xfrm>
            <a:off x="3910263" y="3613526"/>
            <a:ext cx="1050230" cy="1222086"/>
            <a:chOff x="0" y="0"/>
            <a:chExt cx="698500" cy="812800"/>
          </a:xfrm>
        </p:grpSpPr>
        <p:sp>
          <p:nvSpPr>
            <p:cNvPr id="21" name="Freeform 2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22" name="TextBox 2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23" name="TextBox 23"/>
          <p:cNvSpPr txBox="1"/>
          <p:nvPr/>
        </p:nvSpPr>
        <p:spPr>
          <a:xfrm>
            <a:off x="4132081" y="3904786"/>
            <a:ext cx="701843" cy="572892"/>
          </a:xfrm>
          <a:prstGeom prst="rect">
            <a:avLst/>
          </a:prstGeom>
        </p:spPr>
        <p:txBody>
          <a:bodyPr lIns="0" tIns="0" rIns="0" bIns="0" rtlCol="0" anchor="t">
            <a:spAutoFit/>
          </a:bodyPr>
          <a:lstStyle/>
          <a:p>
            <a:pPr algn="l">
              <a:lnSpc>
                <a:spcPts val="4503"/>
              </a:lnSpc>
              <a:spcBef>
                <a:spcPct val="0"/>
              </a:spcBef>
            </a:pPr>
            <a:r>
              <a:rPr lang="en-US" sz="3882" b="1">
                <a:solidFill>
                  <a:srgbClr val="1D386D"/>
                </a:solidFill>
                <a:latin typeface="Raleway Ultra-Bold"/>
                <a:ea typeface="Raleway Ultra-Bold"/>
                <a:cs typeface="Raleway Ultra-Bold"/>
                <a:sym typeface="Raleway Ultra-Bold"/>
              </a:rPr>
              <a:t>01</a:t>
            </a:r>
          </a:p>
        </p:txBody>
      </p:sp>
      <p:sp>
        <p:nvSpPr>
          <p:cNvPr id="24" name="TextBox 24"/>
          <p:cNvSpPr txBox="1"/>
          <p:nvPr/>
        </p:nvSpPr>
        <p:spPr>
          <a:xfrm>
            <a:off x="2605770" y="5788090"/>
            <a:ext cx="3659215" cy="1077218"/>
          </a:xfrm>
          <a:prstGeom prst="rect">
            <a:avLst/>
          </a:prstGeom>
        </p:spPr>
        <p:txBody>
          <a:bodyPr wrap="square" lIns="0" tIns="0" rIns="0" bIns="0" rtlCol="0" anchor="t">
            <a:spAutoFit/>
          </a:bodyPr>
          <a:lstStyle/>
          <a:p>
            <a:pPr marL="342900" indent="-342900">
              <a:lnSpc>
                <a:spcPts val="2130"/>
              </a:lnSpc>
              <a:spcBef>
                <a:spcPct val="0"/>
              </a:spcBef>
              <a:buFont typeface="Wingdings" panose="05000000000000000000" pitchFamily="2" charset="2"/>
              <a:buChar char="v"/>
            </a:pPr>
            <a:r>
              <a:rPr lang="en-US" b="1">
                <a:solidFill>
                  <a:srgbClr val="FFFFFF"/>
                </a:solidFill>
                <a:latin typeface="Raleway Medium"/>
                <a:ea typeface="Raleway Medium"/>
                <a:cs typeface="Raleway Medium"/>
                <a:sym typeface="Raleway Medium"/>
              </a:rPr>
              <a:t>Makes lateral movement easy to understand</a:t>
            </a:r>
          </a:p>
          <a:p>
            <a:pPr marL="342900" indent="-342900">
              <a:lnSpc>
                <a:spcPts val="2130"/>
              </a:lnSpc>
              <a:spcBef>
                <a:spcPct val="0"/>
              </a:spcBef>
              <a:buFont typeface="Wingdings" panose="05000000000000000000" pitchFamily="2" charset="2"/>
              <a:buChar char="v"/>
            </a:pPr>
            <a:r>
              <a:rPr lang="en-US" b="1">
                <a:solidFill>
                  <a:srgbClr val="FFFFFF"/>
                </a:solidFill>
                <a:latin typeface="Raleway Medium"/>
                <a:ea typeface="Raleway Medium"/>
                <a:cs typeface="Raleway Medium"/>
                <a:sym typeface="Raleway Medium"/>
              </a:rPr>
              <a:t>Speeds up threat detection and triage</a:t>
            </a:r>
          </a:p>
        </p:txBody>
      </p:sp>
      <p:sp>
        <p:nvSpPr>
          <p:cNvPr id="25" name="TextBox 25"/>
          <p:cNvSpPr txBox="1"/>
          <p:nvPr/>
        </p:nvSpPr>
        <p:spPr>
          <a:xfrm>
            <a:off x="2949404" y="4894670"/>
            <a:ext cx="3085660" cy="692497"/>
          </a:xfrm>
          <a:prstGeom prst="rect">
            <a:avLst/>
          </a:prstGeom>
        </p:spPr>
        <p:txBody>
          <a:bodyPr lIns="0" tIns="0" rIns="0" bIns="0" rtlCol="0" anchor="t">
            <a:spAutoFit/>
          </a:bodyPr>
          <a:lstStyle/>
          <a:p>
            <a:pPr algn="ctr">
              <a:lnSpc>
                <a:spcPts val="2668"/>
              </a:lnSpc>
              <a:spcBef>
                <a:spcPct val="0"/>
              </a:spcBef>
            </a:pPr>
            <a:r>
              <a:rPr lang="en-US" sz="2300" b="1">
                <a:solidFill>
                  <a:srgbClr val="FFFFFF"/>
                </a:solidFill>
                <a:latin typeface="Raleway Ultra-Bold"/>
                <a:ea typeface="Raleway Ultra-Bold"/>
                <a:cs typeface="Raleway Ultra-Bold"/>
                <a:sym typeface="Raleway Ultra-Bold"/>
              </a:rPr>
              <a:t>Security Operations Centers (SOC) </a:t>
            </a:r>
          </a:p>
        </p:txBody>
      </p:sp>
      <p:grpSp>
        <p:nvGrpSpPr>
          <p:cNvPr id="26" name="Group 26"/>
          <p:cNvGrpSpPr/>
          <p:nvPr/>
        </p:nvGrpSpPr>
        <p:grpSpPr>
          <a:xfrm>
            <a:off x="9096667" y="3724467"/>
            <a:ext cx="1050230" cy="1222086"/>
            <a:chOff x="0" y="0"/>
            <a:chExt cx="698500" cy="812800"/>
          </a:xfrm>
        </p:grpSpPr>
        <p:sp>
          <p:nvSpPr>
            <p:cNvPr id="27" name="Freeform 2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28" name="TextBox 28"/>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29" name="TextBox 29"/>
          <p:cNvSpPr txBox="1"/>
          <p:nvPr/>
        </p:nvSpPr>
        <p:spPr>
          <a:xfrm>
            <a:off x="9318486" y="4015726"/>
            <a:ext cx="701843" cy="572892"/>
          </a:xfrm>
          <a:prstGeom prst="rect">
            <a:avLst/>
          </a:prstGeom>
        </p:spPr>
        <p:txBody>
          <a:bodyPr lIns="0" tIns="0" rIns="0" bIns="0" rtlCol="0" anchor="t">
            <a:spAutoFit/>
          </a:bodyPr>
          <a:lstStyle/>
          <a:p>
            <a:pPr algn="l">
              <a:lnSpc>
                <a:spcPts val="4503"/>
              </a:lnSpc>
              <a:spcBef>
                <a:spcPct val="0"/>
              </a:spcBef>
            </a:pPr>
            <a:r>
              <a:rPr lang="en-US" sz="3882" b="1">
                <a:solidFill>
                  <a:srgbClr val="1D386D"/>
                </a:solidFill>
                <a:latin typeface="Raleway Ultra-Bold"/>
                <a:ea typeface="Raleway Ultra-Bold"/>
                <a:cs typeface="Raleway Ultra-Bold"/>
                <a:sym typeface="Raleway Ultra-Bold"/>
              </a:rPr>
              <a:t>02</a:t>
            </a:r>
          </a:p>
        </p:txBody>
      </p:sp>
      <p:sp>
        <p:nvSpPr>
          <p:cNvPr id="30" name="TextBox 30"/>
          <p:cNvSpPr txBox="1"/>
          <p:nvPr/>
        </p:nvSpPr>
        <p:spPr>
          <a:xfrm>
            <a:off x="8297226" y="5990375"/>
            <a:ext cx="2936734" cy="1077218"/>
          </a:xfrm>
          <a:prstGeom prst="rect">
            <a:avLst/>
          </a:prstGeom>
        </p:spPr>
        <p:txBody>
          <a:bodyPr wrap="square" lIns="0" tIns="0" rIns="0" bIns="0" rtlCol="0" anchor="t">
            <a:spAutoFit/>
          </a:bodyPr>
          <a:lstStyle/>
          <a:p>
            <a:pPr marL="342900" indent="-342900">
              <a:lnSpc>
                <a:spcPts val="2130"/>
              </a:lnSpc>
              <a:spcBef>
                <a:spcPct val="0"/>
              </a:spcBef>
              <a:buFont typeface="Wingdings" panose="05000000000000000000" pitchFamily="2" charset="2"/>
              <a:buChar char="v"/>
            </a:pPr>
            <a:r>
              <a:rPr lang="en-US" b="1">
                <a:solidFill>
                  <a:srgbClr val="FFFFFF"/>
                </a:solidFill>
                <a:latin typeface="Raleway Medium"/>
                <a:ea typeface="Raleway Medium"/>
                <a:cs typeface="Raleway Medium"/>
                <a:sym typeface="Raleway Medium"/>
              </a:rPr>
              <a:t>Simplifies dense threat indicator networks</a:t>
            </a:r>
          </a:p>
          <a:p>
            <a:pPr marL="342900" indent="-342900">
              <a:lnSpc>
                <a:spcPts val="2130"/>
              </a:lnSpc>
              <a:spcBef>
                <a:spcPct val="0"/>
              </a:spcBef>
              <a:buFont typeface="Wingdings" panose="05000000000000000000" pitchFamily="2" charset="2"/>
              <a:buChar char="v"/>
            </a:pPr>
            <a:r>
              <a:rPr lang="en-US" b="1">
                <a:solidFill>
                  <a:srgbClr val="FFFFFF"/>
                </a:solidFill>
                <a:latin typeface="Raleway Medium"/>
                <a:ea typeface="Raleway Medium"/>
                <a:cs typeface="Raleway Medium"/>
                <a:sym typeface="Raleway Medium"/>
              </a:rPr>
              <a:t>Reveals hidden clusters and relationships</a:t>
            </a:r>
          </a:p>
        </p:txBody>
      </p:sp>
      <p:sp>
        <p:nvSpPr>
          <p:cNvPr id="31" name="TextBox 31"/>
          <p:cNvSpPr txBox="1"/>
          <p:nvPr/>
        </p:nvSpPr>
        <p:spPr>
          <a:xfrm>
            <a:off x="8148299" y="5143500"/>
            <a:ext cx="3085660" cy="692497"/>
          </a:xfrm>
          <a:prstGeom prst="rect">
            <a:avLst/>
          </a:prstGeom>
        </p:spPr>
        <p:txBody>
          <a:bodyPr lIns="0" tIns="0" rIns="0" bIns="0" rtlCol="0" anchor="t">
            <a:spAutoFit/>
          </a:bodyPr>
          <a:lstStyle/>
          <a:p>
            <a:pPr algn="ctr">
              <a:lnSpc>
                <a:spcPts val="2668"/>
              </a:lnSpc>
              <a:spcBef>
                <a:spcPct val="0"/>
              </a:spcBef>
            </a:pPr>
            <a:r>
              <a:rPr lang="en-US" sz="2300" b="1">
                <a:solidFill>
                  <a:srgbClr val="FFFFFF"/>
                </a:solidFill>
                <a:latin typeface="Raleway Ultra-Bold"/>
                <a:ea typeface="Raleway Ultra-Bold"/>
                <a:cs typeface="Raleway Ultra-Bold"/>
                <a:sym typeface="Raleway Ultra-Bold"/>
              </a:rPr>
              <a:t>Threat Intelligence Platforms</a:t>
            </a:r>
          </a:p>
        </p:txBody>
      </p:sp>
      <p:grpSp>
        <p:nvGrpSpPr>
          <p:cNvPr id="32" name="Group 32"/>
          <p:cNvGrpSpPr/>
          <p:nvPr/>
        </p:nvGrpSpPr>
        <p:grpSpPr>
          <a:xfrm>
            <a:off x="13024148" y="3964928"/>
            <a:ext cx="3843838" cy="4472829"/>
            <a:chOff x="0" y="0"/>
            <a:chExt cx="698500" cy="812800"/>
          </a:xfrm>
        </p:grpSpPr>
        <p:sp>
          <p:nvSpPr>
            <p:cNvPr id="33" name="Freeform 3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34" name="TextBox 34"/>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35" name="Group 35"/>
          <p:cNvGrpSpPr/>
          <p:nvPr/>
        </p:nvGrpSpPr>
        <p:grpSpPr>
          <a:xfrm>
            <a:off x="14373368" y="3751584"/>
            <a:ext cx="1050230" cy="1222086"/>
            <a:chOff x="0" y="0"/>
            <a:chExt cx="698500" cy="812800"/>
          </a:xfrm>
        </p:grpSpPr>
        <p:sp>
          <p:nvSpPr>
            <p:cNvPr id="36" name="Freeform 3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37" name="TextBox 37"/>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38" name="TextBox 38"/>
          <p:cNvSpPr txBox="1"/>
          <p:nvPr/>
        </p:nvSpPr>
        <p:spPr>
          <a:xfrm>
            <a:off x="14595187" y="4042843"/>
            <a:ext cx="701843" cy="572892"/>
          </a:xfrm>
          <a:prstGeom prst="rect">
            <a:avLst/>
          </a:prstGeom>
        </p:spPr>
        <p:txBody>
          <a:bodyPr lIns="0" tIns="0" rIns="0" bIns="0" rtlCol="0" anchor="t">
            <a:spAutoFit/>
          </a:bodyPr>
          <a:lstStyle/>
          <a:p>
            <a:pPr algn="l">
              <a:lnSpc>
                <a:spcPts val="4503"/>
              </a:lnSpc>
              <a:spcBef>
                <a:spcPct val="0"/>
              </a:spcBef>
            </a:pPr>
            <a:r>
              <a:rPr lang="en-US" sz="3882" b="1">
                <a:solidFill>
                  <a:srgbClr val="1D386D"/>
                </a:solidFill>
                <a:latin typeface="Raleway Ultra-Bold"/>
                <a:ea typeface="Raleway Ultra-Bold"/>
                <a:cs typeface="Raleway Ultra-Bold"/>
                <a:sym typeface="Raleway Ultra-Bold"/>
              </a:rPr>
              <a:t>03</a:t>
            </a:r>
          </a:p>
        </p:txBody>
      </p:sp>
      <p:sp>
        <p:nvSpPr>
          <p:cNvPr id="39" name="TextBox 39"/>
          <p:cNvSpPr txBox="1"/>
          <p:nvPr/>
        </p:nvSpPr>
        <p:spPr>
          <a:xfrm>
            <a:off x="13573926" y="6017492"/>
            <a:ext cx="2844959" cy="1346522"/>
          </a:xfrm>
          <a:prstGeom prst="rect">
            <a:avLst/>
          </a:prstGeom>
        </p:spPr>
        <p:txBody>
          <a:bodyPr lIns="0" tIns="0" rIns="0" bIns="0" rtlCol="0" anchor="t">
            <a:spAutoFit/>
          </a:bodyPr>
          <a:lstStyle/>
          <a:p>
            <a:pPr marL="342900" indent="-342900">
              <a:lnSpc>
                <a:spcPts val="2130"/>
              </a:lnSpc>
              <a:spcBef>
                <a:spcPct val="0"/>
              </a:spcBef>
              <a:buFont typeface="Wingdings" panose="05000000000000000000" pitchFamily="2" charset="2"/>
              <a:buChar char="v"/>
            </a:pPr>
            <a:r>
              <a:rPr lang="en-US" b="1">
                <a:solidFill>
                  <a:srgbClr val="FFFFFF"/>
                </a:solidFill>
                <a:latin typeface="Raleway Medium"/>
                <a:ea typeface="Raleway Medium"/>
                <a:cs typeface="Raleway Medium"/>
                <a:sym typeface="Raleway Medium"/>
              </a:rPr>
              <a:t>Shows clean, traceable attack chains</a:t>
            </a:r>
          </a:p>
          <a:p>
            <a:pPr marL="342900" indent="-342900">
              <a:lnSpc>
                <a:spcPts val="2130"/>
              </a:lnSpc>
              <a:spcBef>
                <a:spcPct val="0"/>
              </a:spcBef>
              <a:buFont typeface="Wingdings" panose="05000000000000000000" pitchFamily="2" charset="2"/>
              <a:buChar char="v"/>
            </a:pPr>
            <a:r>
              <a:rPr lang="en-US" b="1">
                <a:solidFill>
                  <a:srgbClr val="FFFFFF"/>
                </a:solidFill>
                <a:latin typeface="Raleway Medium"/>
                <a:ea typeface="Raleway Medium"/>
                <a:cs typeface="Raleway Medium"/>
                <a:sym typeface="Raleway Medium"/>
              </a:rPr>
              <a:t>Creates clear diagrams for executives or legal teams </a:t>
            </a:r>
          </a:p>
        </p:txBody>
      </p:sp>
      <p:sp>
        <p:nvSpPr>
          <p:cNvPr id="40" name="TextBox 40"/>
          <p:cNvSpPr txBox="1"/>
          <p:nvPr/>
        </p:nvSpPr>
        <p:spPr>
          <a:xfrm>
            <a:off x="13425000" y="5170617"/>
            <a:ext cx="3085660" cy="692497"/>
          </a:xfrm>
          <a:prstGeom prst="rect">
            <a:avLst/>
          </a:prstGeom>
        </p:spPr>
        <p:txBody>
          <a:bodyPr lIns="0" tIns="0" rIns="0" bIns="0" rtlCol="0" anchor="t">
            <a:spAutoFit/>
          </a:bodyPr>
          <a:lstStyle/>
          <a:p>
            <a:pPr algn="ctr">
              <a:lnSpc>
                <a:spcPts val="2668"/>
              </a:lnSpc>
              <a:spcBef>
                <a:spcPct val="0"/>
              </a:spcBef>
            </a:pPr>
            <a:r>
              <a:rPr lang="en-US" sz="2300" b="1">
                <a:solidFill>
                  <a:srgbClr val="FFFFFF"/>
                </a:solidFill>
                <a:latin typeface="Raleway Ultra-Bold"/>
                <a:ea typeface="Raleway Ultra-Bold"/>
                <a:cs typeface="Raleway Ultra-Bold"/>
                <a:sym typeface="Raleway Ultra-Bold"/>
              </a:rPr>
              <a:t>Incident Response &amp; Forensics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16030363" y="896714"/>
            <a:ext cx="2680687" cy="897724"/>
            <a:chOff x="0" y="0"/>
            <a:chExt cx="706025" cy="236438"/>
          </a:xfrm>
        </p:grpSpPr>
        <p:sp>
          <p:nvSpPr>
            <p:cNvPr id="7" name="Freeform 7"/>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8" name="TextBox 8"/>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9" name="TextBox 9"/>
          <p:cNvSpPr txBox="1"/>
          <p:nvPr/>
        </p:nvSpPr>
        <p:spPr>
          <a:xfrm>
            <a:off x="2406903" y="3310736"/>
            <a:ext cx="6995030" cy="2446249"/>
          </a:xfrm>
          <a:prstGeom prst="rect">
            <a:avLst/>
          </a:prstGeom>
        </p:spPr>
        <p:txBody>
          <a:bodyPr lIns="0" tIns="0" rIns="0" bIns="0" rtlCol="0" anchor="t">
            <a:spAutoFit/>
          </a:bodyPr>
          <a:lstStyle/>
          <a:p>
            <a:pPr algn="ctr">
              <a:lnSpc>
                <a:spcPts val="19192"/>
              </a:lnSpc>
              <a:spcBef>
                <a:spcPct val="0"/>
              </a:spcBef>
            </a:pPr>
            <a:r>
              <a:rPr lang="en-US" sz="16545" b="1">
                <a:solidFill>
                  <a:srgbClr val="FFFFFF"/>
                </a:solidFill>
                <a:latin typeface="Antonio Ultra-Bold"/>
                <a:ea typeface="Antonio Ultra-Bold"/>
                <a:cs typeface="Antonio Ultra-Bold"/>
                <a:sym typeface="Antonio Ultra-Bold"/>
              </a:rPr>
              <a:t>THANK</a:t>
            </a:r>
          </a:p>
        </p:txBody>
      </p:sp>
      <p:grpSp>
        <p:nvGrpSpPr>
          <p:cNvPr id="10" name="Group 10"/>
          <p:cNvGrpSpPr/>
          <p:nvPr/>
        </p:nvGrpSpPr>
        <p:grpSpPr>
          <a:xfrm>
            <a:off x="2253489" y="2403386"/>
            <a:ext cx="2138817" cy="21388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7" name="TextBox 17"/>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07/15</a:t>
            </a:r>
          </a:p>
        </p:txBody>
      </p:sp>
      <p:sp>
        <p:nvSpPr>
          <p:cNvPr id="19" name="TextBox 19"/>
          <p:cNvSpPr txBox="1"/>
          <p:nvPr/>
        </p:nvSpPr>
        <p:spPr>
          <a:xfrm>
            <a:off x="3768105" y="5437365"/>
            <a:ext cx="4272627" cy="2446249"/>
          </a:xfrm>
          <a:prstGeom prst="rect">
            <a:avLst/>
          </a:prstGeom>
        </p:spPr>
        <p:txBody>
          <a:bodyPr lIns="0" tIns="0" rIns="0" bIns="0" rtlCol="0" anchor="t">
            <a:spAutoFit/>
          </a:bodyPr>
          <a:lstStyle/>
          <a:p>
            <a:pPr algn="l">
              <a:lnSpc>
                <a:spcPts val="19192"/>
              </a:lnSpc>
              <a:spcBef>
                <a:spcPct val="0"/>
              </a:spcBef>
            </a:pPr>
            <a:r>
              <a:rPr lang="en-US" sz="16545">
                <a:solidFill>
                  <a:srgbClr val="FFFFFF"/>
                </a:solidFill>
                <a:latin typeface="Antonio Light"/>
                <a:ea typeface="Antonio Light"/>
                <a:cs typeface="Antonio Light"/>
                <a:sym typeface="Antonio Light"/>
              </a:rPr>
              <a:t>YOU!</a:t>
            </a:r>
          </a:p>
        </p:txBody>
      </p:sp>
      <p:sp>
        <p:nvSpPr>
          <p:cNvPr id="20" name="TextBox 20"/>
          <p:cNvSpPr txBox="1"/>
          <p:nvPr/>
        </p:nvSpPr>
        <p:spPr>
          <a:xfrm>
            <a:off x="11302542" y="2964487"/>
            <a:ext cx="6238734" cy="692497"/>
          </a:xfrm>
          <a:prstGeom prst="rect">
            <a:avLst/>
          </a:prstGeom>
        </p:spPr>
        <p:txBody>
          <a:bodyPr wrap="square" lIns="0" tIns="0" rIns="0" bIns="0" rtlCol="0" anchor="t">
            <a:spAutoFit/>
          </a:bodyPr>
          <a:lstStyle/>
          <a:p>
            <a:pPr algn="l">
              <a:lnSpc>
                <a:spcPts val="2668"/>
              </a:lnSpc>
              <a:spcBef>
                <a:spcPct val="0"/>
              </a:spcBef>
            </a:pPr>
            <a:r>
              <a:rPr lang="en-US" sz="2300" b="1">
                <a:solidFill>
                  <a:srgbClr val="FFFFFF"/>
                </a:solidFill>
                <a:latin typeface="Montserrat Medium"/>
                <a:ea typeface="Montserrat Medium"/>
                <a:cs typeface="Montserrat Medium"/>
                <a:sym typeface="Montserrat Medium"/>
              </a:rPr>
              <a:t>Simplifies Complexity: Turns tangled graphs into clear, readable visuals</a:t>
            </a:r>
          </a:p>
        </p:txBody>
      </p:sp>
      <p:sp>
        <p:nvSpPr>
          <p:cNvPr id="21" name="TextBox 21"/>
          <p:cNvSpPr txBox="1"/>
          <p:nvPr/>
        </p:nvSpPr>
        <p:spPr>
          <a:xfrm>
            <a:off x="11267517" y="4307660"/>
            <a:ext cx="6772134" cy="1038746"/>
          </a:xfrm>
          <a:prstGeom prst="rect">
            <a:avLst/>
          </a:prstGeom>
        </p:spPr>
        <p:txBody>
          <a:bodyPr wrap="square" lIns="0" tIns="0" rIns="0" bIns="0" rtlCol="0" anchor="t">
            <a:spAutoFit/>
          </a:bodyPr>
          <a:lstStyle/>
          <a:p>
            <a:pPr algn="l">
              <a:lnSpc>
                <a:spcPts val="2668"/>
              </a:lnSpc>
              <a:spcBef>
                <a:spcPct val="0"/>
              </a:spcBef>
            </a:pPr>
            <a:r>
              <a:rPr lang="en-US" sz="2300" b="1">
                <a:solidFill>
                  <a:srgbClr val="FFFFFF"/>
                </a:solidFill>
                <a:latin typeface="Montserrat Medium"/>
                <a:ea typeface="Montserrat Medium"/>
                <a:cs typeface="Montserrat Medium"/>
                <a:sym typeface="Montserrat Medium"/>
              </a:rPr>
              <a:t>Empowers Analysis: Real‑time generation, editing, and highlights reveal critical nodes and attack paths.</a:t>
            </a:r>
          </a:p>
        </p:txBody>
      </p:sp>
      <p:sp>
        <p:nvSpPr>
          <p:cNvPr id="22" name="TextBox 22"/>
          <p:cNvSpPr txBox="1"/>
          <p:nvPr/>
        </p:nvSpPr>
        <p:spPr>
          <a:xfrm>
            <a:off x="11264442" y="6170206"/>
            <a:ext cx="6314934" cy="1384995"/>
          </a:xfrm>
          <a:prstGeom prst="rect">
            <a:avLst/>
          </a:prstGeom>
        </p:spPr>
        <p:txBody>
          <a:bodyPr wrap="square" lIns="0" tIns="0" rIns="0" bIns="0" rtlCol="0" anchor="t">
            <a:spAutoFit/>
          </a:bodyPr>
          <a:lstStyle/>
          <a:p>
            <a:pPr>
              <a:lnSpc>
                <a:spcPts val="2668"/>
              </a:lnSpc>
              <a:spcBef>
                <a:spcPct val="0"/>
              </a:spcBef>
            </a:pPr>
            <a:r>
              <a:rPr lang="en-US" sz="2300" b="1">
                <a:solidFill>
                  <a:srgbClr val="FFFFFF"/>
                </a:solidFill>
                <a:latin typeface="Montserrat Medium"/>
                <a:ea typeface="Montserrat Medium"/>
                <a:cs typeface="Montserrat Medium"/>
                <a:sym typeface="Montserrat Medium"/>
              </a:rPr>
              <a:t>Strengthens Cybersecurity by Mapping server relationships, vulnerabilities, and compromised nodes for real-world defense.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72049" y="8754671"/>
            <a:ext cx="5408361" cy="493362"/>
          </a:xfrm>
          <a:custGeom>
            <a:avLst/>
            <a:gdLst/>
            <a:ahLst/>
            <a:cxnLst/>
            <a:rect l="l" t="t" r="r" b="b"/>
            <a:pathLst>
              <a:path w="5408361" h="493362">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1472049" y="2520315"/>
            <a:ext cx="4508599" cy="5246370"/>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9"/>
              <a:stretch>
                <a:fillRect l="-53204" r="-53204"/>
              </a:stretch>
            </a:blipFill>
          </p:spPr>
          <p:txBody>
            <a:bodyPr/>
            <a:lstStyle/>
            <a:p>
              <a:endParaRPr lang="en-US"/>
            </a:p>
          </p:txBody>
        </p:sp>
      </p:grpSp>
      <p:grpSp>
        <p:nvGrpSpPr>
          <p:cNvPr id="8" name="Group 8"/>
          <p:cNvGrpSpPr/>
          <p:nvPr/>
        </p:nvGrpSpPr>
        <p:grpSpPr>
          <a:xfrm>
            <a:off x="5353006" y="1794438"/>
            <a:ext cx="1678544" cy="1953215"/>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10"/>
              <a:stretch>
                <a:fillRect l="-41805" r="-41805"/>
              </a:stretch>
            </a:blipFill>
          </p:spPr>
          <p:txBody>
            <a:bodyPr/>
            <a:lstStyle/>
            <a:p>
              <a:endParaRPr lang="en-US"/>
            </a:p>
          </p:txBody>
        </p:sp>
      </p:grpSp>
      <p:grpSp>
        <p:nvGrpSpPr>
          <p:cNvPr id="10" name="Group 10"/>
          <p:cNvGrpSpPr/>
          <p:nvPr/>
        </p:nvGrpSpPr>
        <p:grpSpPr>
          <a:xfrm>
            <a:off x="5186519" y="6615217"/>
            <a:ext cx="1678544" cy="1953215"/>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11"/>
              <a:stretch>
                <a:fillRect l="-61087" r="-61087"/>
              </a:stretch>
            </a:blipFill>
          </p:spPr>
          <p:txBody>
            <a:bodyPr/>
            <a:lstStyle/>
            <a:p>
              <a:endParaRPr lang="en-US"/>
            </a:p>
          </p:txBody>
        </p:sp>
      </p:grpSp>
      <p:grpSp>
        <p:nvGrpSpPr>
          <p:cNvPr id="12" name="Group 12"/>
          <p:cNvGrpSpPr/>
          <p:nvPr/>
        </p:nvGrpSpPr>
        <p:grpSpPr>
          <a:xfrm>
            <a:off x="895218" y="5573710"/>
            <a:ext cx="1790091" cy="2083015"/>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4" name="TextBox 14"/>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5" name="TextBox 15"/>
          <p:cNvSpPr txBox="1"/>
          <p:nvPr/>
        </p:nvSpPr>
        <p:spPr>
          <a:xfrm>
            <a:off x="2685309" y="1448871"/>
            <a:ext cx="2807763" cy="345567"/>
          </a:xfrm>
          <a:prstGeom prst="rect">
            <a:avLst/>
          </a:prstGeom>
        </p:spPr>
        <p:txBody>
          <a:bodyPr lIns="0" tIns="0" rIns="0" bIns="0" rtlCol="0" anchor="t">
            <a:spAutoFit/>
          </a:bodyPr>
          <a:lstStyle/>
          <a:p>
            <a:pPr algn="l">
              <a:lnSpc>
                <a:spcPts val="2783"/>
              </a:lnSpc>
              <a:spcBef>
                <a:spcPct val="0"/>
              </a:spcBef>
            </a:pPr>
            <a:r>
              <a:rPr lang="en-US" sz="2400" b="1">
                <a:solidFill>
                  <a:srgbClr val="FFFFFF"/>
                </a:solidFill>
                <a:latin typeface="Montserrat Medium"/>
                <a:ea typeface="Montserrat Medium"/>
                <a:cs typeface="Montserrat Medium"/>
                <a:sym typeface="Montserrat Medium"/>
              </a:rPr>
              <a:t>Studio Shodwe</a:t>
            </a:r>
          </a:p>
        </p:txBody>
      </p:sp>
      <p:grpSp>
        <p:nvGrpSpPr>
          <p:cNvPr id="16" name="Group 16"/>
          <p:cNvGrpSpPr/>
          <p:nvPr/>
        </p:nvGrpSpPr>
        <p:grpSpPr>
          <a:xfrm>
            <a:off x="16030363" y="896714"/>
            <a:ext cx="2680687" cy="897724"/>
            <a:chOff x="0" y="0"/>
            <a:chExt cx="706025" cy="236438"/>
          </a:xfrm>
        </p:grpSpPr>
        <p:sp>
          <p:nvSpPr>
            <p:cNvPr id="17" name="Freeform 17"/>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8" name="TextBox 18"/>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9" name="TextBox 19"/>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05/15</a:t>
            </a:r>
          </a:p>
        </p:txBody>
      </p:sp>
      <p:sp>
        <p:nvSpPr>
          <p:cNvPr id="20" name="TextBox 20"/>
          <p:cNvSpPr txBox="1"/>
          <p:nvPr/>
        </p:nvSpPr>
        <p:spPr>
          <a:xfrm>
            <a:off x="2253489" y="8821647"/>
            <a:ext cx="3772302" cy="330835"/>
          </a:xfrm>
          <a:prstGeom prst="rect">
            <a:avLst/>
          </a:prstGeom>
        </p:spPr>
        <p:txBody>
          <a:bodyPr lIns="0" tIns="0" rIns="0" bIns="0" rtlCol="0" anchor="t">
            <a:spAutoFit/>
          </a:bodyPr>
          <a:lstStyle/>
          <a:p>
            <a:pPr algn="l">
              <a:lnSpc>
                <a:spcPts val="2720"/>
              </a:lnSpc>
            </a:pPr>
            <a:r>
              <a:rPr lang="en-US" sz="2000" b="1" spc="78">
                <a:solidFill>
                  <a:srgbClr val="FFFFFF"/>
                </a:solidFill>
                <a:latin typeface="Montserrat Medium"/>
                <a:ea typeface="Montserrat Medium"/>
                <a:cs typeface="Montserrat Medium"/>
                <a:sym typeface="Montserrat Medium"/>
              </a:rPr>
              <a:t>www.reallygreatsite.com</a:t>
            </a:r>
          </a:p>
        </p:txBody>
      </p:sp>
      <p:sp>
        <p:nvSpPr>
          <p:cNvPr id="21" name="TextBox 21"/>
          <p:cNvSpPr txBox="1"/>
          <p:nvPr/>
        </p:nvSpPr>
        <p:spPr>
          <a:xfrm>
            <a:off x="6903586" y="3698058"/>
            <a:ext cx="5259509" cy="1583992"/>
          </a:xfrm>
          <a:prstGeom prst="rect">
            <a:avLst/>
          </a:prstGeom>
        </p:spPr>
        <p:txBody>
          <a:bodyPr lIns="0" tIns="0" rIns="0" bIns="0" rtlCol="0" anchor="t">
            <a:spAutoFit/>
          </a:bodyPr>
          <a:lstStyle/>
          <a:p>
            <a:pPr algn="ctr">
              <a:lnSpc>
                <a:spcPts val="12349"/>
              </a:lnSpc>
              <a:spcBef>
                <a:spcPct val="0"/>
              </a:spcBef>
            </a:pPr>
            <a:r>
              <a:rPr lang="en-US" sz="10646" b="1">
                <a:solidFill>
                  <a:srgbClr val="FFFFFF"/>
                </a:solidFill>
                <a:latin typeface="Antonio Ultra-Bold"/>
                <a:ea typeface="Antonio Ultra-Bold"/>
                <a:cs typeface="Antonio Ultra-Bold"/>
                <a:sym typeface="Antonio Ultra-Bold"/>
              </a:rPr>
              <a:t>SECURITY </a:t>
            </a:r>
          </a:p>
        </p:txBody>
      </p:sp>
      <p:sp>
        <p:nvSpPr>
          <p:cNvPr id="22" name="TextBox 22"/>
          <p:cNvSpPr txBox="1"/>
          <p:nvPr/>
        </p:nvSpPr>
        <p:spPr>
          <a:xfrm>
            <a:off x="6618995" y="5043051"/>
            <a:ext cx="5488451" cy="1583992"/>
          </a:xfrm>
          <a:prstGeom prst="rect">
            <a:avLst/>
          </a:prstGeom>
        </p:spPr>
        <p:txBody>
          <a:bodyPr lIns="0" tIns="0" rIns="0" bIns="0" rtlCol="0" anchor="t">
            <a:spAutoFit/>
          </a:bodyPr>
          <a:lstStyle/>
          <a:p>
            <a:pPr algn="ctr">
              <a:lnSpc>
                <a:spcPts val="12349"/>
              </a:lnSpc>
              <a:spcBef>
                <a:spcPct val="0"/>
              </a:spcBef>
            </a:pPr>
            <a:r>
              <a:rPr lang="en-US" sz="10646">
                <a:solidFill>
                  <a:srgbClr val="FFFFFF"/>
                </a:solidFill>
                <a:latin typeface="Antonio Light"/>
                <a:ea typeface="Antonio Light"/>
                <a:cs typeface="Antonio Light"/>
                <a:sym typeface="Antonio Light"/>
              </a:rPr>
              <a:t>MEASURES</a:t>
            </a:r>
          </a:p>
        </p:txBody>
      </p:sp>
      <p:sp>
        <p:nvSpPr>
          <p:cNvPr id="23" name="TextBox 23"/>
          <p:cNvSpPr txBox="1"/>
          <p:nvPr/>
        </p:nvSpPr>
        <p:spPr>
          <a:xfrm>
            <a:off x="12801442" y="2769308"/>
            <a:ext cx="4752807" cy="1345184"/>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id="24" name="Group 24"/>
          <p:cNvGrpSpPr/>
          <p:nvPr/>
        </p:nvGrpSpPr>
        <p:grpSpPr>
          <a:xfrm>
            <a:off x="12321694" y="2120350"/>
            <a:ext cx="666614" cy="66661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7" name="TextBox 27"/>
          <p:cNvSpPr txBox="1"/>
          <p:nvPr/>
        </p:nvSpPr>
        <p:spPr>
          <a:xfrm>
            <a:off x="12801442" y="2281127"/>
            <a:ext cx="1629236" cy="34505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Ultra-Bold"/>
                <a:ea typeface="Raleway Ultra-Bold"/>
                <a:cs typeface="Raleway Ultra-Bold"/>
                <a:sym typeface="Raleway Ultra-Bold"/>
              </a:rPr>
              <a:t>Firewalls</a:t>
            </a:r>
          </a:p>
        </p:txBody>
      </p:sp>
      <p:sp>
        <p:nvSpPr>
          <p:cNvPr id="28" name="TextBox 28"/>
          <p:cNvSpPr txBox="1"/>
          <p:nvPr/>
        </p:nvSpPr>
        <p:spPr>
          <a:xfrm>
            <a:off x="12801442" y="4945749"/>
            <a:ext cx="4752807" cy="1345184"/>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id="29" name="Group 29"/>
          <p:cNvGrpSpPr/>
          <p:nvPr/>
        </p:nvGrpSpPr>
        <p:grpSpPr>
          <a:xfrm>
            <a:off x="12321694" y="4296791"/>
            <a:ext cx="666614" cy="66661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31" name="TextBox 31"/>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32" name="TextBox 32"/>
          <p:cNvSpPr txBox="1"/>
          <p:nvPr/>
        </p:nvSpPr>
        <p:spPr>
          <a:xfrm>
            <a:off x="12801442" y="4457569"/>
            <a:ext cx="2939121" cy="34505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Ultra-Bold"/>
                <a:ea typeface="Raleway Ultra-Bold"/>
                <a:cs typeface="Raleway Ultra-Bold"/>
                <a:sym typeface="Raleway Ultra-Bold"/>
              </a:rPr>
              <a:t>Antivirus Software</a:t>
            </a:r>
          </a:p>
        </p:txBody>
      </p:sp>
      <p:sp>
        <p:nvSpPr>
          <p:cNvPr id="33" name="TextBox 33"/>
          <p:cNvSpPr txBox="1"/>
          <p:nvPr/>
        </p:nvSpPr>
        <p:spPr>
          <a:xfrm>
            <a:off x="12801442" y="7122191"/>
            <a:ext cx="4752807" cy="1345184"/>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id="34" name="Group 34"/>
          <p:cNvGrpSpPr/>
          <p:nvPr/>
        </p:nvGrpSpPr>
        <p:grpSpPr>
          <a:xfrm>
            <a:off x="12321694" y="6473232"/>
            <a:ext cx="666614" cy="66661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36" name="TextBox 3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37" name="TextBox 37"/>
          <p:cNvSpPr txBox="1"/>
          <p:nvPr/>
        </p:nvSpPr>
        <p:spPr>
          <a:xfrm>
            <a:off x="12801442" y="6634010"/>
            <a:ext cx="1931517" cy="34505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Ultra-Bold"/>
                <a:ea typeface="Raleway Ultra-Bold"/>
                <a:cs typeface="Raleway Ultra-Bold"/>
                <a:sym typeface="Raleway Ultra-Bold"/>
              </a:rPr>
              <a:t>Encryption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098531" y="4066889"/>
            <a:ext cx="5790071" cy="1717844"/>
            <a:chOff x="0" y="0"/>
            <a:chExt cx="1929913" cy="572582"/>
          </a:xfrm>
        </p:grpSpPr>
        <p:sp>
          <p:nvSpPr>
            <p:cNvPr id="3" name="Freeform 3"/>
            <p:cNvSpPr/>
            <p:nvPr/>
          </p:nvSpPr>
          <p:spPr>
            <a:xfrm>
              <a:off x="0" y="0"/>
              <a:ext cx="1929913" cy="572582"/>
            </a:xfrm>
            <a:custGeom>
              <a:avLst/>
              <a:gdLst/>
              <a:ahLst/>
              <a:cxnLst/>
              <a:rect l="l" t="t" r="r" b="b"/>
              <a:pathLst>
                <a:path w="1929913" h="572582">
                  <a:moveTo>
                    <a:pt x="0" y="0"/>
                  </a:moveTo>
                  <a:lnTo>
                    <a:pt x="1929913" y="0"/>
                  </a:lnTo>
                  <a:lnTo>
                    <a:pt x="1929913" y="572582"/>
                  </a:lnTo>
                  <a:lnTo>
                    <a:pt x="0" y="572582"/>
                  </a:lnTo>
                  <a:close/>
                </a:path>
              </a:pathLst>
            </a:custGeom>
            <a:solidFill>
              <a:srgbClr val="00BBDE">
                <a:alpha val="37647"/>
              </a:srgbClr>
            </a:solidFill>
            <a:ln cap="sq">
              <a:noFill/>
              <a:prstDash val="solid"/>
              <a:miter/>
            </a:ln>
          </p:spPr>
          <p:txBody>
            <a:bodyPr/>
            <a:lstStyle/>
            <a:p>
              <a:endParaRPr lang="en-US"/>
            </a:p>
          </p:txBody>
        </p:sp>
        <p:sp>
          <p:nvSpPr>
            <p:cNvPr id="4" name="TextBox 4"/>
            <p:cNvSpPr txBox="1"/>
            <p:nvPr/>
          </p:nvSpPr>
          <p:spPr>
            <a:xfrm>
              <a:off x="0" y="-19050"/>
              <a:ext cx="1929913" cy="591632"/>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5" name="Freeform 5"/>
          <p:cNvSpPr/>
          <p:nvPr/>
        </p:nvSpPr>
        <p:spPr>
          <a:xfrm flipH="1">
            <a:off x="-10741914" y="-3252602"/>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6" name="Freeform 6"/>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472049" y="8754671"/>
            <a:ext cx="5408361" cy="493362"/>
          </a:xfrm>
          <a:custGeom>
            <a:avLst/>
            <a:gdLst/>
            <a:ahLst/>
            <a:cxnLst/>
            <a:rect l="l" t="t" r="r" b="b"/>
            <a:pathLst>
              <a:path w="5408361" h="493362">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2685309" y="1448871"/>
            <a:ext cx="2807763" cy="345567"/>
          </a:xfrm>
          <a:prstGeom prst="rect">
            <a:avLst/>
          </a:prstGeom>
        </p:spPr>
        <p:txBody>
          <a:bodyPr lIns="0" tIns="0" rIns="0" bIns="0" rtlCol="0" anchor="t">
            <a:spAutoFit/>
          </a:bodyPr>
          <a:lstStyle/>
          <a:p>
            <a:pPr algn="l">
              <a:lnSpc>
                <a:spcPts val="2783"/>
              </a:lnSpc>
              <a:spcBef>
                <a:spcPct val="0"/>
              </a:spcBef>
            </a:pPr>
            <a:r>
              <a:rPr lang="en-US" sz="2400" b="1">
                <a:solidFill>
                  <a:srgbClr val="FFFFFF"/>
                </a:solidFill>
                <a:latin typeface="Montserrat Medium"/>
                <a:ea typeface="Montserrat Medium"/>
                <a:cs typeface="Montserrat Medium"/>
                <a:sym typeface="Montserrat Medium"/>
              </a:rPr>
              <a:t>Studio Shodwe</a:t>
            </a:r>
          </a:p>
        </p:txBody>
      </p:sp>
      <p:grpSp>
        <p:nvGrpSpPr>
          <p:cNvPr id="10" name="Group 10"/>
          <p:cNvGrpSpPr/>
          <p:nvPr/>
        </p:nvGrpSpPr>
        <p:grpSpPr>
          <a:xfrm>
            <a:off x="16030363" y="896714"/>
            <a:ext cx="2680687" cy="897724"/>
            <a:chOff x="0" y="0"/>
            <a:chExt cx="706025" cy="236438"/>
          </a:xfrm>
        </p:grpSpPr>
        <p:sp>
          <p:nvSpPr>
            <p:cNvPr id="11" name="Freeform 11"/>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3" name="TextBox 13"/>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06/15</a:t>
            </a:r>
          </a:p>
        </p:txBody>
      </p:sp>
      <p:sp>
        <p:nvSpPr>
          <p:cNvPr id="14" name="TextBox 14"/>
          <p:cNvSpPr txBox="1"/>
          <p:nvPr/>
        </p:nvSpPr>
        <p:spPr>
          <a:xfrm>
            <a:off x="2253489" y="8821647"/>
            <a:ext cx="3772302" cy="330835"/>
          </a:xfrm>
          <a:prstGeom prst="rect">
            <a:avLst/>
          </a:prstGeom>
        </p:spPr>
        <p:txBody>
          <a:bodyPr lIns="0" tIns="0" rIns="0" bIns="0" rtlCol="0" anchor="t">
            <a:spAutoFit/>
          </a:bodyPr>
          <a:lstStyle/>
          <a:p>
            <a:pPr algn="l">
              <a:lnSpc>
                <a:spcPts val="2720"/>
              </a:lnSpc>
            </a:pPr>
            <a:r>
              <a:rPr lang="en-US" sz="2000" b="1" spc="78">
                <a:solidFill>
                  <a:srgbClr val="FFFFFF"/>
                </a:solidFill>
                <a:latin typeface="Montserrat Medium"/>
                <a:ea typeface="Montserrat Medium"/>
                <a:cs typeface="Montserrat Medium"/>
                <a:sym typeface="Montserrat Medium"/>
              </a:rPr>
              <a:t>www.reallygreatsite.com</a:t>
            </a:r>
          </a:p>
        </p:txBody>
      </p:sp>
      <p:sp>
        <p:nvSpPr>
          <p:cNvPr id="15" name="TextBox 15"/>
          <p:cNvSpPr txBox="1"/>
          <p:nvPr/>
        </p:nvSpPr>
        <p:spPr>
          <a:xfrm>
            <a:off x="6212108" y="2183984"/>
            <a:ext cx="2446146" cy="1540483"/>
          </a:xfrm>
          <a:prstGeom prst="rect">
            <a:avLst/>
          </a:prstGeom>
        </p:spPr>
        <p:txBody>
          <a:bodyPr lIns="0" tIns="0" rIns="0" bIns="0" rtlCol="0" anchor="t">
            <a:spAutoFit/>
          </a:bodyPr>
          <a:lstStyle/>
          <a:p>
            <a:pPr algn="just">
              <a:lnSpc>
                <a:spcPts val="12056"/>
              </a:lnSpc>
              <a:spcBef>
                <a:spcPct val="0"/>
              </a:spcBef>
            </a:pPr>
            <a:r>
              <a:rPr lang="en-US" sz="10393" b="1">
                <a:solidFill>
                  <a:srgbClr val="FFFFFF"/>
                </a:solidFill>
                <a:latin typeface="Antonio Ultra-Bold"/>
                <a:ea typeface="Antonio Ultra-Bold"/>
                <a:cs typeface="Antonio Ultra-Bold"/>
                <a:sym typeface="Antonio Ultra-Bold"/>
              </a:rPr>
              <a:t>BEST </a:t>
            </a:r>
          </a:p>
        </p:txBody>
      </p:sp>
      <p:sp>
        <p:nvSpPr>
          <p:cNvPr id="16" name="TextBox 16"/>
          <p:cNvSpPr txBox="1"/>
          <p:nvPr/>
        </p:nvSpPr>
        <p:spPr>
          <a:xfrm>
            <a:off x="8658254" y="2183984"/>
            <a:ext cx="4625621" cy="1540483"/>
          </a:xfrm>
          <a:prstGeom prst="rect">
            <a:avLst/>
          </a:prstGeom>
        </p:spPr>
        <p:txBody>
          <a:bodyPr lIns="0" tIns="0" rIns="0" bIns="0" rtlCol="0" anchor="t">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PRACTICES</a:t>
            </a:r>
          </a:p>
        </p:txBody>
      </p:sp>
      <p:grpSp>
        <p:nvGrpSpPr>
          <p:cNvPr id="17" name="Group 17"/>
          <p:cNvGrpSpPr>
            <a:grpSpLocks noChangeAspect="1"/>
          </p:cNvGrpSpPr>
          <p:nvPr/>
        </p:nvGrpSpPr>
        <p:grpSpPr>
          <a:xfrm>
            <a:off x="1992013" y="3871495"/>
            <a:ext cx="2108633" cy="2108633"/>
            <a:chOff x="0" y="0"/>
            <a:chExt cx="14840029" cy="14840029"/>
          </a:xfrm>
        </p:grpSpPr>
        <p:sp>
          <p:nvSpPr>
            <p:cNvPr id="18" name="Freeform 18"/>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9" name="Freeform 19"/>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US"/>
            </a:p>
          </p:txBody>
        </p:sp>
        <p:sp>
          <p:nvSpPr>
            <p:cNvPr id="20" name="Freeform 20"/>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9"/>
              <a:stretch>
                <a:fillRect l="-24642" r="-24642"/>
              </a:stretch>
            </a:blipFill>
          </p:spPr>
          <p:txBody>
            <a:bodyPr/>
            <a:lstStyle/>
            <a:p>
              <a:endParaRPr lang="en-US"/>
            </a:p>
          </p:txBody>
        </p:sp>
      </p:grpSp>
      <p:sp>
        <p:nvSpPr>
          <p:cNvPr id="21" name="TextBox 21"/>
          <p:cNvSpPr txBox="1"/>
          <p:nvPr/>
        </p:nvSpPr>
        <p:spPr>
          <a:xfrm>
            <a:off x="4339334" y="4705045"/>
            <a:ext cx="3948001" cy="932023"/>
          </a:xfrm>
          <a:prstGeom prst="rect">
            <a:avLst/>
          </a:prstGeom>
        </p:spPr>
        <p:txBody>
          <a:bodyPr lIns="0" tIns="0" rIns="0" bIns="0" rtlCol="0" anchor="t">
            <a:spAutoFit/>
          </a:bodyPr>
          <a:lstStyle/>
          <a:p>
            <a:pPr algn="l">
              <a:lnSpc>
                <a:spcPts val="1849"/>
              </a:lnSpc>
              <a:spcBef>
                <a:spcPct val="0"/>
              </a:spcBef>
            </a:pPr>
            <a:r>
              <a:rPr lang="en-US" sz="1594"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
        <p:nvSpPr>
          <p:cNvPr id="22" name="TextBox 22"/>
          <p:cNvSpPr txBox="1"/>
          <p:nvPr/>
        </p:nvSpPr>
        <p:spPr>
          <a:xfrm>
            <a:off x="4339334" y="4191953"/>
            <a:ext cx="2541076" cy="325081"/>
          </a:xfrm>
          <a:prstGeom prst="rect">
            <a:avLst/>
          </a:prstGeom>
        </p:spPr>
        <p:txBody>
          <a:bodyPr lIns="0" tIns="0" rIns="0" bIns="0" rtlCol="0" anchor="t">
            <a:spAutoFit/>
          </a:bodyPr>
          <a:lstStyle/>
          <a:p>
            <a:pPr algn="l">
              <a:lnSpc>
                <a:spcPts val="2456"/>
              </a:lnSpc>
              <a:spcBef>
                <a:spcPct val="0"/>
              </a:spcBef>
            </a:pPr>
            <a:r>
              <a:rPr lang="en-US" sz="2117" b="1">
                <a:solidFill>
                  <a:srgbClr val="FFFFFF"/>
                </a:solidFill>
                <a:latin typeface="Raleway Ultra-Bold"/>
                <a:ea typeface="Raleway Ultra-Bold"/>
                <a:cs typeface="Raleway Ultra-Bold"/>
                <a:sym typeface="Raleway Ultra-Bold"/>
              </a:rPr>
              <a:t>Strong Passwords</a:t>
            </a:r>
          </a:p>
        </p:txBody>
      </p:sp>
      <p:grpSp>
        <p:nvGrpSpPr>
          <p:cNvPr id="23" name="Group 23"/>
          <p:cNvGrpSpPr/>
          <p:nvPr/>
        </p:nvGrpSpPr>
        <p:grpSpPr>
          <a:xfrm>
            <a:off x="3058880" y="6359200"/>
            <a:ext cx="5829722" cy="1717844"/>
            <a:chOff x="0" y="0"/>
            <a:chExt cx="1943129" cy="572582"/>
          </a:xfrm>
        </p:grpSpPr>
        <p:sp>
          <p:nvSpPr>
            <p:cNvPr id="24" name="Freeform 24"/>
            <p:cNvSpPr/>
            <p:nvPr/>
          </p:nvSpPr>
          <p:spPr>
            <a:xfrm>
              <a:off x="0" y="0"/>
              <a:ext cx="1943129" cy="572582"/>
            </a:xfrm>
            <a:custGeom>
              <a:avLst/>
              <a:gdLst/>
              <a:ahLst/>
              <a:cxnLst/>
              <a:rect l="l" t="t" r="r" b="b"/>
              <a:pathLst>
                <a:path w="1943129" h="572582">
                  <a:moveTo>
                    <a:pt x="0" y="0"/>
                  </a:moveTo>
                  <a:lnTo>
                    <a:pt x="1943129" y="0"/>
                  </a:lnTo>
                  <a:lnTo>
                    <a:pt x="1943129" y="572582"/>
                  </a:lnTo>
                  <a:lnTo>
                    <a:pt x="0" y="572582"/>
                  </a:lnTo>
                  <a:close/>
                </a:path>
              </a:pathLst>
            </a:custGeom>
            <a:solidFill>
              <a:srgbClr val="00BBDE">
                <a:alpha val="37647"/>
              </a:srgbClr>
            </a:solidFill>
            <a:ln cap="sq">
              <a:noFill/>
              <a:prstDash val="solid"/>
              <a:miter/>
            </a:ln>
          </p:spPr>
          <p:txBody>
            <a:bodyPr/>
            <a:lstStyle/>
            <a:p>
              <a:endParaRPr lang="en-US"/>
            </a:p>
          </p:txBody>
        </p:sp>
        <p:sp>
          <p:nvSpPr>
            <p:cNvPr id="25" name="TextBox 25"/>
            <p:cNvSpPr txBox="1"/>
            <p:nvPr/>
          </p:nvSpPr>
          <p:spPr>
            <a:xfrm>
              <a:off x="0" y="-19050"/>
              <a:ext cx="1943129" cy="591632"/>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26" name="Group 26"/>
          <p:cNvGrpSpPr>
            <a:grpSpLocks noChangeAspect="1"/>
          </p:cNvGrpSpPr>
          <p:nvPr/>
        </p:nvGrpSpPr>
        <p:grpSpPr>
          <a:xfrm>
            <a:off x="1952362" y="6163806"/>
            <a:ext cx="2108633" cy="2108633"/>
            <a:chOff x="0" y="0"/>
            <a:chExt cx="14840029" cy="14840029"/>
          </a:xfrm>
        </p:grpSpPr>
        <p:sp>
          <p:nvSpPr>
            <p:cNvPr id="27" name="Freeform 27"/>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8" name="Freeform 28"/>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US"/>
            </a:p>
          </p:txBody>
        </p:sp>
        <p:sp>
          <p:nvSpPr>
            <p:cNvPr id="29" name="Freeform 29"/>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10"/>
              <a:stretch>
                <a:fillRect l="-24712" r="-24712"/>
              </a:stretch>
            </a:blipFill>
          </p:spPr>
          <p:txBody>
            <a:bodyPr/>
            <a:lstStyle/>
            <a:p>
              <a:endParaRPr lang="en-US"/>
            </a:p>
          </p:txBody>
        </p:sp>
      </p:grpSp>
      <p:sp>
        <p:nvSpPr>
          <p:cNvPr id="30" name="TextBox 30"/>
          <p:cNvSpPr txBox="1"/>
          <p:nvPr/>
        </p:nvSpPr>
        <p:spPr>
          <a:xfrm>
            <a:off x="4299683" y="6984944"/>
            <a:ext cx="3987652" cy="932023"/>
          </a:xfrm>
          <a:prstGeom prst="rect">
            <a:avLst/>
          </a:prstGeom>
        </p:spPr>
        <p:txBody>
          <a:bodyPr lIns="0" tIns="0" rIns="0" bIns="0" rtlCol="0" anchor="t">
            <a:spAutoFit/>
          </a:bodyPr>
          <a:lstStyle/>
          <a:p>
            <a:pPr algn="l">
              <a:lnSpc>
                <a:spcPts val="1849"/>
              </a:lnSpc>
              <a:spcBef>
                <a:spcPct val="0"/>
              </a:spcBef>
            </a:pPr>
            <a:r>
              <a:rPr lang="en-US" sz="1594"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
        <p:nvSpPr>
          <p:cNvPr id="31" name="TextBox 31"/>
          <p:cNvSpPr txBox="1"/>
          <p:nvPr/>
        </p:nvSpPr>
        <p:spPr>
          <a:xfrm>
            <a:off x="4299683" y="6484263"/>
            <a:ext cx="2478300" cy="325081"/>
          </a:xfrm>
          <a:prstGeom prst="rect">
            <a:avLst/>
          </a:prstGeom>
        </p:spPr>
        <p:txBody>
          <a:bodyPr lIns="0" tIns="0" rIns="0" bIns="0" rtlCol="0" anchor="t">
            <a:spAutoFit/>
          </a:bodyPr>
          <a:lstStyle/>
          <a:p>
            <a:pPr algn="l">
              <a:lnSpc>
                <a:spcPts val="2456"/>
              </a:lnSpc>
              <a:spcBef>
                <a:spcPct val="0"/>
              </a:spcBef>
            </a:pPr>
            <a:r>
              <a:rPr lang="en-US" sz="2117" b="1">
                <a:solidFill>
                  <a:srgbClr val="FFFFFF"/>
                </a:solidFill>
                <a:latin typeface="Raleway Ultra-Bold"/>
                <a:ea typeface="Raleway Ultra-Bold"/>
                <a:cs typeface="Raleway Ultra-Bold"/>
                <a:sym typeface="Raleway Ultra-Bold"/>
              </a:rPr>
              <a:t>Employee Training</a:t>
            </a:r>
          </a:p>
        </p:txBody>
      </p:sp>
      <p:grpSp>
        <p:nvGrpSpPr>
          <p:cNvPr id="32" name="Group 32"/>
          <p:cNvGrpSpPr/>
          <p:nvPr/>
        </p:nvGrpSpPr>
        <p:grpSpPr>
          <a:xfrm>
            <a:off x="10472088" y="4066889"/>
            <a:ext cx="5790071" cy="1717844"/>
            <a:chOff x="0" y="0"/>
            <a:chExt cx="1929913" cy="572582"/>
          </a:xfrm>
        </p:grpSpPr>
        <p:sp>
          <p:nvSpPr>
            <p:cNvPr id="33" name="Freeform 33"/>
            <p:cNvSpPr/>
            <p:nvPr/>
          </p:nvSpPr>
          <p:spPr>
            <a:xfrm>
              <a:off x="0" y="0"/>
              <a:ext cx="1929913" cy="572582"/>
            </a:xfrm>
            <a:custGeom>
              <a:avLst/>
              <a:gdLst/>
              <a:ahLst/>
              <a:cxnLst/>
              <a:rect l="l" t="t" r="r" b="b"/>
              <a:pathLst>
                <a:path w="1929913" h="572582">
                  <a:moveTo>
                    <a:pt x="0" y="0"/>
                  </a:moveTo>
                  <a:lnTo>
                    <a:pt x="1929913" y="0"/>
                  </a:lnTo>
                  <a:lnTo>
                    <a:pt x="1929913" y="572582"/>
                  </a:lnTo>
                  <a:lnTo>
                    <a:pt x="0" y="572582"/>
                  </a:lnTo>
                  <a:close/>
                </a:path>
              </a:pathLst>
            </a:custGeom>
            <a:solidFill>
              <a:srgbClr val="00BBDE">
                <a:alpha val="37647"/>
              </a:srgbClr>
            </a:solidFill>
            <a:ln cap="sq">
              <a:noFill/>
              <a:prstDash val="solid"/>
              <a:miter/>
            </a:ln>
          </p:spPr>
          <p:txBody>
            <a:bodyPr/>
            <a:lstStyle/>
            <a:p>
              <a:endParaRPr lang="en-US"/>
            </a:p>
          </p:txBody>
        </p:sp>
        <p:sp>
          <p:nvSpPr>
            <p:cNvPr id="34" name="TextBox 34"/>
            <p:cNvSpPr txBox="1"/>
            <p:nvPr/>
          </p:nvSpPr>
          <p:spPr>
            <a:xfrm>
              <a:off x="0" y="-19050"/>
              <a:ext cx="1929913" cy="591632"/>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35" name="Group 35"/>
          <p:cNvGrpSpPr>
            <a:grpSpLocks noChangeAspect="1"/>
          </p:cNvGrpSpPr>
          <p:nvPr/>
        </p:nvGrpSpPr>
        <p:grpSpPr>
          <a:xfrm>
            <a:off x="9365570" y="3871495"/>
            <a:ext cx="2108633" cy="2108633"/>
            <a:chOff x="0" y="0"/>
            <a:chExt cx="14840029" cy="14840029"/>
          </a:xfrm>
        </p:grpSpPr>
        <p:sp>
          <p:nvSpPr>
            <p:cNvPr id="36" name="Freeform 36"/>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37" name="Freeform 37"/>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US"/>
            </a:p>
          </p:txBody>
        </p:sp>
        <p:sp>
          <p:nvSpPr>
            <p:cNvPr id="38" name="Freeform 38"/>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11"/>
              <a:stretch>
                <a:fillRect l="223" t="-25046" r="223" b="-25046"/>
              </a:stretch>
            </a:blipFill>
          </p:spPr>
          <p:txBody>
            <a:bodyPr/>
            <a:lstStyle/>
            <a:p>
              <a:endParaRPr lang="en-US"/>
            </a:p>
          </p:txBody>
        </p:sp>
      </p:grpSp>
      <p:sp>
        <p:nvSpPr>
          <p:cNvPr id="39" name="TextBox 39"/>
          <p:cNvSpPr txBox="1"/>
          <p:nvPr/>
        </p:nvSpPr>
        <p:spPr>
          <a:xfrm>
            <a:off x="11712891" y="4705045"/>
            <a:ext cx="3948001" cy="932023"/>
          </a:xfrm>
          <a:prstGeom prst="rect">
            <a:avLst/>
          </a:prstGeom>
        </p:spPr>
        <p:txBody>
          <a:bodyPr lIns="0" tIns="0" rIns="0" bIns="0" rtlCol="0" anchor="t">
            <a:spAutoFit/>
          </a:bodyPr>
          <a:lstStyle/>
          <a:p>
            <a:pPr algn="l">
              <a:lnSpc>
                <a:spcPts val="1849"/>
              </a:lnSpc>
              <a:spcBef>
                <a:spcPct val="0"/>
              </a:spcBef>
            </a:pPr>
            <a:r>
              <a:rPr lang="en-US" sz="1594"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id="40" name="Group 40"/>
          <p:cNvGrpSpPr/>
          <p:nvPr/>
        </p:nvGrpSpPr>
        <p:grpSpPr>
          <a:xfrm>
            <a:off x="10432437" y="6359200"/>
            <a:ext cx="5829722" cy="1717844"/>
            <a:chOff x="0" y="0"/>
            <a:chExt cx="1943129" cy="572582"/>
          </a:xfrm>
        </p:grpSpPr>
        <p:sp>
          <p:nvSpPr>
            <p:cNvPr id="41" name="Freeform 41"/>
            <p:cNvSpPr/>
            <p:nvPr/>
          </p:nvSpPr>
          <p:spPr>
            <a:xfrm>
              <a:off x="0" y="0"/>
              <a:ext cx="1943129" cy="572582"/>
            </a:xfrm>
            <a:custGeom>
              <a:avLst/>
              <a:gdLst/>
              <a:ahLst/>
              <a:cxnLst/>
              <a:rect l="l" t="t" r="r" b="b"/>
              <a:pathLst>
                <a:path w="1943129" h="572582">
                  <a:moveTo>
                    <a:pt x="0" y="0"/>
                  </a:moveTo>
                  <a:lnTo>
                    <a:pt x="1943129" y="0"/>
                  </a:lnTo>
                  <a:lnTo>
                    <a:pt x="1943129" y="572582"/>
                  </a:lnTo>
                  <a:lnTo>
                    <a:pt x="0" y="572582"/>
                  </a:lnTo>
                  <a:close/>
                </a:path>
              </a:pathLst>
            </a:custGeom>
            <a:solidFill>
              <a:srgbClr val="00BBDE">
                <a:alpha val="37647"/>
              </a:srgbClr>
            </a:solidFill>
            <a:ln cap="sq">
              <a:noFill/>
              <a:prstDash val="solid"/>
              <a:miter/>
            </a:ln>
          </p:spPr>
          <p:txBody>
            <a:bodyPr/>
            <a:lstStyle/>
            <a:p>
              <a:endParaRPr lang="en-US"/>
            </a:p>
          </p:txBody>
        </p:sp>
        <p:sp>
          <p:nvSpPr>
            <p:cNvPr id="42" name="TextBox 42"/>
            <p:cNvSpPr txBox="1"/>
            <p:nvPr/>
          </p:nvSpPr>
          <p:spPr>
            <a:xfrm>
              <a:off x="0" y="-19050"/>
              <a:ext cx="1943129" cy="591632"/>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43" name="Group 43"/>
          <p:cNvGrpSpPr>
            <a:grpSpLocks noChangeAspect="1"/>
          </p:cNvGrpSpPr>
          <p:nvPr/>
        </p:nvGrpSpPr>
        <p:grpSpPr>
          <a:xfrm>
            <a:off x="9325919" y="6163806"/>
            <a:ext cx="2108633" cy="2108633"/>
            <a:chOff x="0" y="0"/>
            <a:chExt cx="14840029" cy="14840029"/>
          </a:xfrm>
        </p:grpSpPr>
        <p:sp>
          <p:nvSpPr>
            <p:cNvPr id="44" name="Freeform 44"/>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45" name="Freeform 45"/>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US"/>
            </a:p>
          </p:txBody>
        </p:sp>
        <p:sp>
          <p:nvSpPr>
            <p:cNvPr id="46" name="Freeform 46"/>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12"/>
              <a:stretch>
                <a:fillRect l="-24572" r="-24572"/>
              </a:stretch>
            </a:blipFill>
          </p:spPr>
          <p:txBody>
            <a:bodyPr/>
            <a:lstStyle/>
            <a:p>
              <a:endParaRPr lang="en-US"/>
            </a:p>
          </p:txBody>
        </p:sp>
      </p:grpSp>
      <p:sp>
        <p:nvSpPr>
          <p:cNvPr id="47" name="TextBox 47"/>
          <p:cNvSpPr txBox="1"/>
          <p:nvPr/>
        </p:nvSpPr>
        <p:spPr>
          <a:xfrm>
            <a:off x="11673240" y="6984944"/>
            <a:ext cx="3987652" cy="932023"/>
          </a:xfrm>
          <a:prstGeom prst="rect">
            <a:avLst/>
          </a:prstGeom>
        </p:spPr>
        <p:txBody>
          <a:bodyPr lIns="0" tIns="0" rIns="0" bIns="0" rtlCol="0" anchor="t">
            <a:spAutoFit/>
          </a:bodyPr>
          <a:lstStyle/>
          <a:p>
            <a:pPr algn="l">
              <a:lnSpc>
                <a:spcPts val="1849"/>
              </a:lnSpc>
              <a:spcBef>
                <a:spcPct val="0"/>
              </a:spcBef>
            </a:pPr>
            <a:r>
              <a:rPr lang="en-US" sz="1594"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
        <p:nvSpPr>
          <p:cNvPr id="48" name="TextBox 48"/>
          <p:cNvSpPr txBox="1"/>
          <p:nvPr/>
        </p:nvSpPr>
        <p:spPr>
          <a:xfrm>
            <a:off x="11673240" y="6484263"/>
            <a:ext cx="2478300" cy="325081"/>
          </a:xfrm>
          <a:prstGeom prst="rect">
            <a:avLst/>
          </a:prstGeom>
        </p:spPr>
        <p:txBody>
          <a:bodyPr lIns="0" tIns="0" rIns="0" bIns="0" rtlCol="0" anchor="t">
            <a:spAutoFit/>
          </a:bodyPr>
          <a:lstStyle/>
          <a:p>
            <a:pPr algn="l">
              <a:lnSpc>
                <a:spcPts val="2456"/>
              </a:lnSpc>
              <a:spcBef>
                <a:spcPct val="0"/>
              </a:spcBef>
            </a:pPr>
            <a:r>
              <a:rPr lang="en-US" sz="2117" b="1">
                <a:solidFill>
                  <a:srgbClr val="FFFFFF"/>
                </a:solidFill>
                <a:latin typeface="Raleway Ultra-Bold"/>
                <a:ea typeface="Raleway Ultra-Bold"/>
                <a:cs typeface="Raleway Ultra-Bold"/>
                <a:sym typeface="Raleway Ultra-Bold"/>
              </a:rPr>
              <a:t>Access Control</a:t>
            </a:r>
          </a:p>
        </p:txBody>
      </p:sp>
      <p:sp>
        <p:nvSpPr>
          <p:cNvPr id="49" name="TextBox 49"/>
          <p:cNvSpPr txBox="1"/>
          <p:nvPr/>
        </p:nvSpPr>
        <p:spPr>
          <a:xfrm>
            <a:off x="11712891" y="4208514"/>
            <a:ext cx="2541076" cy="325081"/>
          </a:xfrm>
          <a:prstGeom prst="rect">
            <a:avLst/>
          </a:prstGeom>
        </p:spPr>
        <p:txBody>
          <a:bodyPr lIns="0" tIns="0" rIns="0" bIns="0" rtlCol="0" anchor="t">
            <a:spAutoFit/>
          </a:bodyPr>
          <a:lstStyle/>
          <a:p>
            <a:pPr algn="l">
              <a:lnSpc>
                <a:spcPts val="2456"/>
              </a:lnSpc>
              <a:spcBef>
                <a:spcPct val="0"/>
              </a:spcBef>
            </a:pPr>
            <a:r>
              <a:rPr lang="en-US" sz="2117" b="1">
                <a:solidFill>
                  <a:srgbClr val="FFFFFF"/>
                </a:solidFill>
                <a:latin typeface="Raleway Ultra-Bold"/>
                <a:ea typeface="Raleway Ultra-Bold"/>
                <a:cs typeface="Raleway Ultra-Bold"/>
                <a:sym typeface="Raleway Ultra-Bold"/>
              </a:rPr>
              <a:t>Regular Backups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72049" y="8754671"/>
            <a:ext cx="5408361" cy="493362"/>
          </a:xfrm>
          <a:custGeom>
            <a:avLst/>
            <a:gdLst/>
            <a:ahLst/>
            <a:cxnLst/>
            <a:rect l="l" t="t" r="r" b="b"/>
            <a:pathLst>
              <a:path w="5408361" h="493362">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580933" y="2906099"/>
            <a:ext cx="2827331" cy="1567870"/>
          </a:xfrm>
          <a:prstGeom prst="rect">
            <a:avLst/>
          </a:prstGeom>
        </p:spPr>
        <p:txBody>
          <a:bodyPr lIns="0" tIns="0" rIns="0" bIns="0" rtlCol="0" anchor="t">
            <a:spAutoFit/>
          </a:bodyPr>
          <a:lstStyle/>
          <a:p>
            <a:pPr algn="just">
              <a:lnSpc>
                <a:spcPts val="12265"/>
              </a:lnSpc>
              <a:spcBef>
                <a:spcPct val="0"/>
              </a:spcBef>
            </a:pPr>
            <a:r>
              <a:rPr lang="en-US" sz="10573" b="1">
                <a:solidFill>
                  <a:srgbClr val="FFFFFF"/>
                </a:solidFill>
                <a:latin typeface="Antonio Ultra-Bold"/>
                <a:ea typeface="Antonio Ultra-Bold"/>
                <a:cs typeface="Antonio Ultra-Bold"/>
                <a:sym typeface="Antonio Ultra-Bold"/>
              </a:rPr>
              <a:t>KEY </a:t>
            </a:r>
          </a:p>
        </p:txBody>
      </p:sp>
      <p:grpSp>
        <p:nvGrpSpPr>
          <p:cNvPr id="7" name="Group 7"/>
          <p:cNvGrpSpPr/>
          <p:nvPr/>
        </p:nvGrpSpPr>
        <p:grpSpPr>
          <a:xfrm>
            <a:off x="3660581" y="3155336"/>
            <a:ext cx="1031297" cy="10312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0" name="Group 10"/>
          <p:cNvGrpSpPr>
            <a:grpSpLocks noChangeAspect="1"/>
          </p:cNvGrpSpPr>
          <p:nvPr/>
        </p:nvGrpSpPr>
        <p:grpSpPr>
          <a:xfrm>
            <a:off x="11663956" y="2150860"/>
            <a:ext cx="4794032" cy="9485815"/>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2" name="Freeform 12"/>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12527" r="-112527"/>
              </a:stretch>
            </a:blipFill>
          </p:spPr>
          <p:txBody>
            <a:bodyPr/>
            <a:lstStyle/>
            <a:p>
              <a:endParaRPr lang="en-US"/>
            </a:p>
          </p:txBody>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4" name="Freeform 14"/>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txBody>
            <a:bodyPr/>
            <a:lstStyle/>
            <a:p>
              <a:endParaRPr lang="en-US"/>
            </a:p>
          </p:txBody>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0" name="TextBox 20"/>
          <p:cNvSpPr txBox="1"/>
          <p:nvPr/>
        </p:nvSpPr>
        <p:spPr>
          <a:xfrm>
            <a:off x="2685309" y="1448871"/>
            <a:ext cx="2807763" cy="345567"/>
          </a:xfrm>
          <a:prstGeom prst="rect">
            <a:avLst/>
          </a:prstGeom>
        </p:spPr>
        <p:txBody>
          <a:bodyPr lIns="0" tIns="0" rIns="0" bIns="0" rtlCol="0" anchor="t">
            <a:spAutoFit/>
          </a:bodyPr>
          <a:lstStyle/>
          <a:p>
            <a:pPr algn="l">
              <a:lnSpc>
                <a:spcPts val="2783"/>
              </a:lnSpc>
              <a:spcBef>
                <a:spcPct val="0"/>
              </a:spcBef>
            </a:pPr>
            <a:r>
              <a:rPr lang="en-US" sz="2400" b="1">
                <a:solidFill>
                  <a:srgbClr val="FFFFFF"/>
                </a:solidFill>
                <a:latin typeface="Montserrat Medium"/>
                <a:ea typeface="Montserrat Medium"/>
                <a:cs typeface="Montserrat Medium"/>
                <a:sym typeface="Montserrat Medium"/>
              </a:rPr>
              <a:t>Studio Shodwe</a:t>
            </a:r>
          </a:p>
        </p:txBody>
      </p:sp>
      <p:grpSp>
        <p:nvGrpSpPr>
          <p:cNvPr id="21" name="Group 21"/>
          <p:cNvGrpSpPr/>
          <p:nvPr/>
        </p:nvGrpSpPr>
        <p:grpSpPr>
          <a:xfrm>
            <a:off x="16030363" y="896714"/>
            <a:ext cx="2680687" cy="897724"/>
            <a:chOff x="0" y="0"/>
            <a:chExt cx="706025" cy="236438"/>
          </a:xfrm>
        </p:grpSpPr>
        <p:sp>
          <p:nvSpPr>
            <p:cNvPr id="22" name="Freeform 22"/>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3" name="TextBox 23"/>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24" name="TextBox 2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07/15</a:t>
            </a:r>
          </a:p>
        </p:txBody>
      </p:sp>
      <p:sp>
        <p:nvSpPr>
          <p:cNvPr id="25" name="TextBox 25"/>
          <p:cNvSpPr txBox="1"/>
          <p:nvPr/>
        </p:nvSpPr>
        <p:spPr>
          <a:xfrm>
            <a:off x="2253489" y="8821647"/>
            <a:ext cx="3772302" cy="330835"/>
          </a:xfrm>
          <a:prstGeom prst="rect">
            <a:avLst/>
          </a:prstGeom>
        </p:spPr>
        <p:txBody>
          <a:bodyPr lIns="0" tIns="0" rIns="0" bIns="0" rtlCol="0" anchor="t">
            <a:spAutoFit/>
          </a:bodyPr>
          <a:lstStyle/>
          <a:p>
            <a:pPr algn="l">
              <a:lnSpc>
                <a:spcPts val="2720"/>
              </a:lnSpc>
            </a:pPr>
            <a:r>
              <a:rPr lang="en-US" sz="2000" b="1" spc="78">
                <a:solidFill>
                  <a:srgbClr val="FFFFFF"/>
                </a:solidFill>
                <a:latin typeface="Montserrat Medium"/>
                <a:ea typeface="Montserrat Medium"/>
                <a:cs typeface="Montserrat Medium"/>
                <a:sym typeface="Montserrat Medium"/>
              </a:rPr>
              <a:t>www.reallygreatsite.com</a:t>
            </a:r>
          </a:p>
        </p:txBody>
      </p:sp>
      <p:sp>
        <p:nvSpPr>
          <p:cNvPr id="26" name="TextBox 26"/>
          <p:cNvSpPr txBox="1"/>
          <p:nvPr/>
        </p:nvSpPr>
        <p:spPr>
          <a:xfrm>
            <a:off x="1580933" y="4241917"/>
            <a:ext cx="6794182" cy="1567870"/>
          </a:xfrm>
          <a:prstGeom prst="rect">
            <a:avLst/>
          </a:prstGeom>
        </p:spPr>
        <p:txBody>
          <a:bodyPr lIns="0" tIns="0" rIns="0" bIns="0" rtlCol="0" anchor="t">
            <a:spAutoFit/>
          </a:bodyPr>
          <a:lstStyle/>
          <a:p>
            <a:pPr algn="just">
              <a:lnSpc>
                <a:spcPts val="12265"/>
              </a:lnSpc>
              <a:spcBef>
                <a:spcPct val="0"/>
              </a:spcBef>
            </a:pPr>
            <a:r>
              <a:rPr lang="en-US" sz="10573">
                <a:solidFill>
                  <a:srgbClr val="FFFFFF"/>
                </a:solidFill>
                <a:latin typeface="Antonio Light"/>
                <a:ea typeface="Antonio Light"/>
                <a:cs typeface="Antonio Light"/>
                <a:sym typeface="Antonio Light"/>
              </a:rPr>
              <a:t>TECHNOLOGIES</a:t>
            </a:r>
          </a:p>
        </p:txBody>
      </p:sp>
      <p:grpSp>
        <p:nvGrpSpPr>
          <p:cNvPr id="27" name="Group 27"/>
          <p:cNvGrpSpPr/>
          <p:nvPr/>
        </p:nvGrpSpPr>
        <p:grpSpPr>
          <a:xfrm>
            <a:off x="1580933" y="5809786"/>
            <a:ext cx="13178926" cy="2263224"/>
            <a:chOff x="0" y="0"/>
            <a:chExt cx="3470993" cy="596075"/>
          </a:xfrm>
        </p:grpSpPr>
        <p:sp>
          <p:nvSpPr>
            <p:cNvPr id="28" name="Freeform 28"/>
            <p:cNvSpPr/>
            <p:nvPr/>
          </p:nvSpPr>
          <p:spPr>
            <a:xfrm>
              <a:off x="0" y="0"/>
              <a:ext cx="3470993" cy="596075"/>
            </a:xfrm>
            <a:custGeom>
              <a:avLst/>
              <a:gdLst/>
              <a:ahLst/>
              <a:cxnLst/>
              <a:rect l="l" t="t" r="r" b="b"/>
              <a:pathLst>
                <a:path w="3470993" h="596075">
                  <a:moveTo>
                    <a:pt x="0" y="0"/>
                  </a:moveTo>
                  <a:lnTo>
                    <a:pt x="3470993" y="0"/>
                  </a:lnTo>
                  <a:lnTo>
                    <a:pt x="3470993" y="596075"/>
                  </a:lnTo>
                  <a:lnTo>
                    <a:pt x="0" y="596075"/>
                  </a:lnTo>
                  <a:close/>
                </a:path>
              </a:pathLst>
            </a:custGeom>
            <a:gradFill rotWithShape="1">
              <a:gsLst>
                <a:gs pos="0">
                  <a:srgbClr val="FFFFFF">
                    <a:alpha val="16000"/>
                  </a:srgbClr>
                </a:gs>
                <a:gs pos="100000">
                  <a:srgbClr val="9B9B9B">
                    <a:alpha val="1920"/>
                  </a:srgbClr>
                </a:gs>
              </a:gsLst>
              <a:lin ang="0"/>
            </a:gradFill>
          </p:spPr>
          <p:txBody>
            <a:bodyPr/>
            <a:lstStyle/>
            <a:p>
              <a:endParaRPr lang="en-US"/>
            </a:p>
          </p:txBody>
        </p:sp>
        <p:sp>
          <p:nvSpPr>
            <p:cNvPr id="29" name="TextBox 29"/>
            <p:cNvSpPr txBox="1"/>
            <p:nvPr/>
          </p:nvSpPr>
          <p:spPr>
            <a:xfrm>
              <a:off x="0" y="-19050"/>
              <a:ext cx="3470993" cy="615125"/>
            </a:xfrm>
            <a:prstGeom prst="rect">
              <a:avLst/>
            </a:prstGeom>
          </p:spPr>
          <p:txBody>
            <a:bodyPr lIns="50800" tIns="50800" rIns="50800" bIns="50800" rtlCol="0" anchor="ctr"/>
            <a:lstStyle/>
            <a:p>
              <a:pPr algn="ctr">
                <a:lnSpc>
                  <a:spcPts val="2783"/>
                </a:lnSpc>
              </a:pPr>
              <a:endParaRPr/>
            </a:p>
          </p:txBody>
        </p:sp>
      </p:grpSp>
      <p:sp>
        <p:nvSpPr>
          <p:cNvPr id="30" name="TextBox 30"/>
          <p:cNvSpPr txBox="1"/>
          <p:nvPr/>
        </p:nvSpPr>
        <p:spPr>
          <a:xfrm>
            <a:off x="1984795" y="5935431"/>
            <a:ext cx="8610129" cy="1954276"/>
          </a:xfrm>
          <a:prstGeom prst="rect">
            <a:avLst/>
          </a:prstGeom>
        </p:spPr>
        <p:txBody>
          <a:bodyPr lIns="0" tIns="0" rIns="0" bIns="0" rtlCol="0" anchor="t">
            <a:spAutoFit/>
          </a:bodyPr>
          <a:lstStyle/>
          <a:p>
            <a:pPr algn="l">
              <a:lnSpc>
                <a:spcPts val="2552"/>
              </a:lnSpc>
              <a:spcBef>
                <a:spcPct val="0"/>
              </a:spcBef>
            </a:pPr>
            <a:r>
              <a:rPr lang="en-US" sz="22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nvGrpSpPr>
          <p:cNvPr id="31" name="Group 31"/>
          <p:cNvGrpSpPr/>
          <p:nvPr/>
        </p:nvGrpSpPr>
        <p:grpSpPr>
          <a:xfrm>
            <a:off x="11318891" y="4787425"/>
            <a:ext cx="1148007" cy="11480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33" name="TextBox 33"/>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34" name="Group 34"/>
          <p:cNvGrpSpPr/>
          <p:nvPr/>
        </p:nvGrpSpPr>
        <p:grpSpPr>
          <a:xfrm>
            <a:off x="15483760" y="5888134"/>
            <a:ext cx="2001574" cy="200157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36" name="TextBox 3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37" name="Group 37"/>
          <p:cNvGrpSpPr/>
          <p:nvPr/>
        </p:nvGrpSpPr>
        <p:grpSpPr>
          <a:xfrm>
            <a:off x="10997849" y="8754671"/>
            <a:ext cx="1790091" cy="2083015"/>
            <a:chOff x="0" y="0"/>
            <a:chExt cx="698500" cy="812800"/>
          </a:xfrm>
        </p:grpSpPr>
        <p:sp>
          <p:nvSpPr>
            <p:cNvPr id="38" name="Freeform 3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39" name="TextBox 3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72049" y="8754671"/>
            <a:ext cx="5408361" cy="493362"/>
          </a:xfrm>
          <a:custGeom>
            <a:avLst/>
            <a:gdLst/>
            <a:ahLst/>
            <a:cxnLst/>
            <a:rect l="l" t="t" r="r" b="b"/>
            <a:pathLst>
              <a:path w="5408361" h="493362">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099485" y="1794438"/>
            <a:ext cx="4485957" cy="7172315"/>
          </a:xfrm>
          <a:custGeom>
            <a:avLst/>
            <a:gdLst/>
            <a:ahLst/>
            <a:cxnLst/>
            <a:rect l="l" t="t" r="r" b="b"/>
            <a:pathLst>
              <a:path w="4485957" h="7172315">
                <a:moveTo>
                  <a:pt x="0" y="0"/>
                </a:moveTo>
                <a:lnTo>
                  <a:pt x="4485956" y="0"/>
                </a:lnTo>
                <a:lnTo>
                  <a:pt x="4485956" y="7172315"/>
                </a:lnTo>
                <a:lnTo>
                  <a:pt x="0" y="71723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7" name="Group 7"/>
          <p:cNvGrpSpPr/>
          <p:nvPr/>
        </p:nvGrpSpPr>
        <p:grpSpPr>
          <a:xfrm>
            <a:off x="7713146" y="2520315"/>
            <a:ext cx="3516651" cy="5716585"/>
            <a:chOff x="0" y="0"/>
            <a:chExt cx="544821" cy="885649"/>
          </a:xfrm>
        </p:grpSpPr>
        <p:sp>
          <p:nvSpPr>
            <p:cNvPr id="8" name="Freeform 8"/>
            <p:cNvSpPr/>
            <p:nvPr/>
          </p:nvSpPr>
          <p:spPr>
            <a:xfrm>
              <a:off x="0" y="0"/>
              <a:ext cx="544821" cy="885649"/>
            </a:xfrm>
            <a:custGeom>
              <a:avLst/>
              <a:gdLst/>
              <a:ahLst/>
              <a:cxnLst/>
              <a:rect l="l" t="t" r="r" b="b"/>
              <a:pathLst>
                <a:path w="544821" h="885649">
                  <a:moveTo>
                    <a:pt x="0" y="0"/>
                  </a:moveTo>
                  <a:lnTo>
                    <a:pt x="544821" y="0"/>
                  </a:lnTo>
                  <a:lnTo>
                    <a:pt x="544821" y="885649"/>
                  </a:lnTo>
                  <a:lnTo>
                    <a:pt x="0" y="885649"/>
                  </a:lnTo>
                  <a:close/>
                </a:path>
              </a:pathLst>
            </a:custGeom>
            <a:blipFill>
              <a:blip r:embed="rId11"/>
              <a:stretch>
                <a:fillRect l="-52949" r="-136041"/>
              </a:stretch>
            </a:blipFill>
          </p:spPr>
          <p:txBody>
            <a:bodyPr/>
            <a:lstStyle/>
            <a:p>
              <a:endParaRPr lang="en-US"/>
            </a:p>
          </p:txBody>
        </p:sp>
      </p:grpSp>
      <p:sp>
        <p:nvSpPr>
          <p:cNvPr id="9" name="TextBox 9"/>
          <p:cNvSpPr txBox="1"/>
          <p:nvPr/>
        </p:nvSpPr>
        <p:spPr>
          <a:xfrm>
            <a:off x="2685309" y="1448871"/>
            <a:ext cx="2807763" cy="345567"/>
          </a:xfrm>
          <a:prstGeom prst="rect">
            <a:avLst/>
          </a:prstGeom>
        </p:spPr>
        <p:txBody>
          <a:bodyPr lIns="0" tIns="0" rIns="0" bIns="0" rtlCol="0" anchor="t">
            <a:spAutoFit/>
          </a:bodyPr>
          <a:lstStyle/>
          <a:p>
            <a:pPr algn="l">
              <a:lnSpc>
                <a:spcPts val="2783"/>
              </a:lnSpc>
              <a:spcBef>
                <a:spcPct val="0"/>
              </a:spcBef>
            </a:pPr>
            <a:r>
              <a:rPr lang="en-US" sz="2400" b="1">
                <a:solidFill>
                  <a:srgbClr val="FFFFFF"/>
                </a:solidFill>
                <a:latin typeface="Montserrat Medium"/>
                <a:ea typeface="Montserrat Medium"/>
                <a:cs typeface="Montserrat Medium"/>
                <a:sym typeface="Montserrat Medium"/>
              </a:rPr>
              <a:t>Studio Shodwe</a:t>
            </a:r>
          </a:p>
        </p:txBody>
      </p:sp>
      <p:grpSp>
        <p:nvGrpSpPr>
          <p:cNvPr id="10" name="Group 10"/>
          <p:cNvGrpSpPr/>
          <p:nvPr/>
        </p:nvGrpSpPr>
        <p:grpSpPr>
          <a:xfrm>
            <a:off x="16030363" y="896714"/>
            <a:ext cx="2680687" cy="897724"/>
            <a:chOff x="0" y="0"/>
            <a:chExt cx="706025" cy="236438"/>
          </a:xfrm>
        </p:grpSpPr>
        <p:sp>
          <p:nvSpPr>
            <p:cNvPr id="11" name="Freeform 11"/>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3" name="TextBox 13"/>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08/15</a:t>
            </a:r>
          </a:p>
        </p:txBody>
      </p:sp>
      <p:sp>
        <p:nvSpPr>
          <p:cNvPr id="14" name="TextBox 14"/>
          <p:cNvSpPr txBox="1"/>
          <p:nvPr/>
        </p:nvSpPr>
        <p:spPr>
          <a:xfrm>
            <a:off x="2253489" y="8821647"/>
            <a:ext cx="3772302" cy="330835"/>
          </a:xfrm>
          <a:prstGeom prst="rect">
            <a:avLst/>
          </a:prstGeom>
        </p:spPr>
        <p:txBody>
          <a:bodyPr lIns="0" tIns="0" rIns="0" bIns="0" rtlCol="0" anchor="t">
            <a:spAutoFit/>
          </a:bodyPr>
          <a:lstStyle/>
          <a:p>
            <a:pPr algn="l">
              <a:lnSpc>
                <a:spcPts val="2720"/>
              </a:lnSpc>
            </a:pPr>
            <a:r>
              <a:rPr lang="en-US" sz="2000" b="1" spc="78">
                <a:solidFill>
                  <a:srgbClr val="FFFFFF"/>
                </a:solidFill>
                <a:latin typeface="Montserrat Medium"/>
                <a:ea typeface="Montserrat Medium"/>
                <a:cs typeface="Montserrat Medium"/>
                <a:sym typeface="Montserrat Medium"/>
              </a:rPr>
              <a:t>www.reallygreatsite.com</a:t>
            </a:r>
          </a:p>
        </p:txBody>
      </p:sp>
      <p:sp>
        <p:nvSpPr>
          <p:cNvPr id="15" name="TextBox 15"/>
          <p:cNvSpPr txBox="1"/>
          <p:nvPr/>
        </p:nvSpPr>
        <p:spPr>
          <a:xfrm>
            <a:off x="10447842" y="3553773"/>
            <a:ext cx="5933544" cy="1740089"/>
          </a:xfrm>
          <a:prstGeom prst="rect">
            <a:avLst/>
          </a:prstGeom>
        </p:spPr>
        <p:txBody>
          <a:bodyPr lIns="0" tIns="0" rIns="0" bIns="0" rtlCol="0" anchor="t">
            <a:spAutoFit/>
          </a:bodyPr>
          <a:lstStyle/>
          <a:p>
            <a:pPr algn="just">
              <a:lnSpc>
                <a:spcPts val="13653"/>
              </a:lnSpc>
              <a:spcBef>
                <a:spcPct val="0"/>
              </a:spcBef>
            </a:pPr>
            <a:r>
              <a:rPr lang="en-US" sz="11770" b="1">
                <a:solidFill>
                  <a:srgbClr val="FFFFFF"/>
                </a:solidFill>
                <a:latin typeface="Antonio Ultra-Bold"/>
                <a:ea typeface="Antonio Ultra-Bold"/>
                <a:cs typeface="Antonio Ultra-Bold"/>
                <a:sym typeface="Antonio Ultra-Bold"/>
              </a:rPr>
              <a:t>RISK </a:t>
            </a:r>
          </a:p>
        </p:txBody>
      </p:sp>
      <p:sp>
        <p:nvSpPr>
          <p:cNvPr id="16" name="TextBox 16"/>
          <p:cNvSpPr txBox="1"/>
          <p:nvPr/>
        </p:nvSpPr>
        <p:spPr>
          <a:xfrm>
            <a:off x="10447842" y="5040763"/>
            <a:ext cx="6537581" cy="1740089"/>
          </a:xfrm>
          <a:prstGeom prst="rect">
            <a:avLst/>
          </a:prstGeom>
        </p:spPr>
        <p:txBody>
          <a:bodyPr lIns="0" tIns="0" rIns="0" bIns="0" rtlCol="0" anchor="t">
            <a:spAutoFit/>
          </a:bodyPr>
          <a:lstStyle/>
          <a:p>
            <a:pPr algn="just">
              <a:lnSpc>
                <a:spcPts val="13653"/>
              </a:lnSpc>
              <a:spcBef>
                <a:spcPct val="0"/>
              </a:spcBef>
            </a:pPr>
            <a:r>
              <a:rPr lang="en-US" sz="11770">
                <a:solidFill>
                  <a:srgbClr val="FFFFFF"/>
                </a:solidFill>
                <a:latin typeface="Antonio Light"/>
                <a:ea typeface="Antonio Light"/>
                <a:cs typeface="Antonio Light"/>
                <a:sym typeface="Antonio Light"/>
              </a:rPr>
              <a:t>MANAGEMENT</a:t>
            </a:r>
          </a:p>
        </p:txBody>
      </p:sp>
      <p:sp>
        <p:nvSpPr>
          <p:cNvPr id="17" name="TextBox 17"/>
          <p:cNvSpPr txBox="1"/>
          <p:nvPr/>
        </p:nvSpPr>
        <p:spPr>
          <a:xfrm>
            <a:off x="1952661" y="4155106"/>
            <a:ext cx="4752807" cy="1345184"/>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id="18" name="Group 18"/>
          <p:cNvGrpSpPr/>
          <p:nvPr/>
        </p:nvGrpSpPr>
        <p:grpSpPr>
          <a:xfrm>
            <a:off x="1472913" y="3506148"/>
            <a:ext cx="666614" cy="66661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1" name="TextBox 21"/>
          <p:cNvSpPr txBox="1"/>
          <p:nvPr/>
        </p:nvSpPr>
        <p:spPr>
          <a:xfrm>
            <a:off x="1952661" y="3666925"/>
            <a:ext cx="3174228" cy="34505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Ultra-Bold"/>
                <a:ea typeface="Raleway Ultra-Bold"/>
                <a:cs typeface="Raleway Ultra-Bold"/>
                <a:sym typeface="Raleway Ultra-Bold"/>
              </a:rPr>
              <a:t>Assess The Impact</a:t>
            </a:r>
          </a:p>
        </p:txBody>
      </p:sp>
      <p:sp>
        <p:nvSpPr>
          <p:cNvPr id="22" name="TextBox 22"/>
          <p:cNvSpPr txBox="1"/>
          <p:nvPr/>
        </p:nvSpPr>
        <p:spPr>
          <a:xfrm>
            <a:off x="1952661" y="6331548"/>
            <a:ext cx="4752807" cy="1345184"/>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id="23" name="Group 23"/>
          <p:cNvGrpSpPr/>
          <p:nvPr/>
        </p:nvGrpSpPr>
        <p:grpSpPr>
          <a:xfrm>
            <a:off x="1472913" y="5682589"/>
            <a:ext cx="666614" cy="66661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6" name="TextBox 26"/>
          <p:cNvSpPr txBox="1"/>
          <p:nvPr/>
        </p:nvSpPr>
        <p:spPr>
          <a:xfrm>
            <a:off x="1952661" y="5843367"/>
            <a:ext cx="3678030" cy="34505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Ultra-Bold"/>
                <a:ea typeface="Raleway Ultra-Bold"/>
                <a:cs typeface="Raleway Ultra-Bold"/>
                <a:sym typeface="Raleway Ultra-Bold"/>
              </a:rPr>
              <a:t>Monitor Continuously</a:t>
            </a:r>
          </a:p>
        </p:txBody>
      </p:sp>
      <p:grpSp>
        <p:nvGrpSpPr>
          <p:cNvPr id="27" name="Group 27"/>
          <p:cNvGrpSpPr/>
          <p:nvPr/>
        </p:nvGrpSpPr>
        <p:grpSpPr>
          <a:xfrm>
            <a:off x="13414614" y="3845131"/>
            <a:ext cx="1148007" cy="11480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9" name="TextBox 2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72049" y="8754671"/>
            <a:ext cx="5408361" cy="493362"/>
          </a:xfrm>
          <a:custGeom>
            <a:avLst/>
            <a:gdLst/>
            <a:ahLst/>
            <a:cxnLst/>
            <a:rect l="l" t="t" r="r" b="b"/>
            <a:pathLst>
              <a:path w="5408361" h="493362">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685309" y="1448871"/>
            <a:ext cx="2807763" cy="345567"/>
          </a:xfrm>
          <a:prstGeom prst="rect">
            <a:avLst/>
          </a:prstGeom>
        </p:spPr>
        <p:txBody>
          <a:bodyPr lIns="0" tIns="0" rIns="0" bIns="0" rtlCol="0" anchor="t">
            <a:spAutoFit/>
          </a:bodyPr>
          <a:lstStyle/>
          <a:p>
            <a:pPr algn="l">
              <a:lnSpc>
                <a:spcPts val="2783"/>
              </a:lnSpc>
              <a:spcBef>
                <a:spcPct val="0"/>
              </a:spcBef>
            </a:pPr>
            <a:r>
              <a:rPr lang="en-US" sz="2400" b="1">
                <a:solidFill>
                  <a:srgbClr val="FFFFFF"/>
                </a:solidFill>
                <a:latin typeface="Montserrat Medium"/>
                <a:ea typeface="Montserrat Medium"/>
                <a:cs typeface="Montserrat Medium"/>
                <a:sym typeface="Montserrat Medium"/>
              </a:rPr>
              <a:t>Studio Shodwe</a:t>
            </a:r>
          </a:p>
        </p:txBody>
      </p:sp>
      <p:grpSp>
        <p:nvGrpSpPr>
          <p:cNvPr id="7" name="Group 7"/>
          <p:cNvGrpSpPr/>
          <p:nvPr/>
        </p:nvGrpSpPr>
        <p:grpSpPr>
          <a:xfrm>
            <a:off x="16030363" y="896714"/>
            <a:ext cx="2680687" cy="897724"/>
            <a:chOff x="0" y="0"/>
            <a:chExt cx="706025" cy="236438"/>
          </a:xfrm>
        </p:grpSpPr>
        <p:sp>
          <p:nvSpPr>
            <p:cNvPr id="8" name="Freeform 8"/>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0" name="TextBox 10"/>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09/15</a:t>
            </a:r>
          </a:p>
        </p:txBody>
      </p:sp>
      <p:sp>
        <p:nvSpPr>
          <p:cNvPr id="11" name="TextBox 11"/>
          <p:cNvSpPr txBox="1"/>
          <p:nvPr/>
        </p:nvSpPr>
        <p:spPr>
          <a:xfrm>
            <a:off x="2253489" y="8821647"/>
            <a:ext cx="3772302" cy="330835"/>
          </a:xfrm>
          <a:prstGeom prst="rect">
            <a:avLst/>
          </a:prstGeom>
        </p:spPr>
        <p:txBody>
          <a:bodyPr lIns="0" tIns="0" rIns="0" bIns="0" rtlCol="0" anchor="t">
            <a:spAutoFit/>
          </a:bodyPr>
          <a:lstStyle/>
          <a:p>
            <a:pPr algn="l">
              <a:lnSpc>
                <a:spcPts val="2720"/>
              </a:lnSpc>
            </a:pPr>
            <a:r>
              <a:rPr lang="en-US" sz="2000" b="1" spc="78">
                <a:solidFill>
                  <a:srgbClr val="FFFFFF"/>
                </a:solidFill>
                <a:latin typeface="Montserrat Medium"/>
                <a:ea typeface="Montserrat Medium"/>
                <a:cs typeface="Montserrat Medium"/>
                <a:sym typeface="Montserrat Medium"/>
              </a:rPr>
              <a:t>www.reallygreatsite.com</a:t>
            </a:r>
          </a:p>
        </p:txBody>
      </p:sp>
      <p:sp>
        <p:nvSpPr>
          <p:cNvPr id="12" name="TextBox 12"/>
          <p:cNvSpPr txBox="1"/>
          <p:nvPr/>
        </p:nvSpPr>
        <p:spPr>
          <a:xfrm>
            <a:off x="1472049" y="3692317"/>
            <a:ext cx="5659440" cy="1376095"/>
          </a:xfrm>
          <a:prstGeom prst="rect">
            <a:avLst/>
          </a:prstGeom>
        </p:spPr>
        <p:txBody>
          <a:bodyPr lIns="0" tIns="0" rIns="0" bIns="0" rtlCol="0" anchor="t">
            <a:spAutoFit/>
          </a:bodyPr>
          <a:lstStyle/>
          <a:p>
            <a:pPr algn="just">
              <a:lnSpc>
                <a:spcPts val="10873"/>
              </a:lnSpc>
              <a:spcBef>
                <a:spcPct val="0"/>
              </a:spcBef>
            </a:pPr>
            <a:r>
              <a:rPr lang="en-US" sz="9373" b="1">
                <a:solidFill>
                  <a:srgbClr val="FFFFFF"/>
                </a:solidFill>
                <a:latin typeface="Antonio Ultra-Bold"/>
                <a:ea typeface="Antonio Ultra-Bold"/>
                <a:cs typeface="Antonio Ultra-Bold"/>
                <a:sym typeface="Antonio Ultra-Bold"/>
              </a:rPr>
              <a:t>REGULATORY </a:t>
            </a:r>
          </a:p>
        </p:txBody>
      </p:sp>
      <p:sp>
        <p:nvSpPr>
          <p:cNvPr id="13" name="TextBox 13"/>
          <p:cNvSpPr txBox="1"/>
          <p:nvPr/>
        </p:nvSpPr>
        <p:spPr>
          <a:xfrm>
            <a:off x="1472049" y="4972139"/>
            <a:ext cx="4974568" cy="1376095"/>
          </a:xfrm>
          <a:prstGeom prst="rect">
            <a:avLst/>
          </a:prstGeom>
        </p:spPr>
        <p:txBody>
          <a:bodyPr lIns="0" tIns="0" rIns="0" bIns="0" rtlCol="0" anchor="t">
            <a:spAutoFit/>
          </a:bodyPr>
          <a:lstStyle/>
          <a:p>
            <a:pPr algn="just">
              <a:lnSpc>
                <a:spcPts val="10873"/>
              </a:lnSpc>
              <a:spcBef>
                <a:spcPct val="0"/>
              </a:spcBef>
            </a:pPr>
            <a:r>
              <a:rPr lang="en-US" sz="9373">
                <a:solidFill>
                  <a:srgbClr val="FFFFFF"/>
                </a:solidFill>
                <a:latin typeface="Antonio Light"/>
                <a:ea typeface="Antonio Light"/>
                <a:cs typeface="Antonio Light"/>
                <a:sym typeface="Antonio Light"/>
              </a:rPr>
              <a:t>COMPLIANCE</a:t>
            </a:r>
          </a:p>
        </p:txBody>
      </p:sp>
      <p:grpSp>
        <p:nvGrpSpPr>
          <p:cNvPr id="14" name="Group 14"/>
          <p:cNvGrpSpPr/>
          <p:nvPr/>
        </p:nvGrpSpPr>
        <p:grpSpPr>
          <a:xfrm>
            <a:off x="8138730" y="2416012"/>
            <a:ext cx="10859067" cy="6036501"/>
            <a:chOff x="0" y="0"/>
            <a:chExt cx="2860001" cy="1589860"/>
          </a:xfrm>
        </p:grpSpPr>
        <p:sp>
          <p:nvSpPr>
            <p:cNvPr id="15" name="Freeform 15"/>
            <p:cNvSpPr/>
            <p:nvPr/>
          </p:nvSpPr>
          <p:spPr>
            <a:xfrm>
              <a:off x="0" y="0"/>
              <a:ext cx="2860001" cy="1589860"/>
            </a:xfrm>
            <a:custGeom>
              <a:avLst/>
              <a:gdLst/>
              <a:ahLst/>
              <a:cxnLst/>
              <a:rect l="l" t="t" r="r" b="b"/>
              <a:pathLst>
                <a:path w="2860001" h="1589860">
                  <a:moveTo>
                    <a:pt x="0" y="0"/>
                  </a:moveTo>
                  <a:lnTo>
                    <a:pt x="2860001" y="0"/>
                  </a:lnTo>
                  <a:lnTo>
                    <a:pt x="2860001" y="1589860"/>
                  </a:lnTo>
                  <a:lnTo>
                    <a:pt x="0" y="158986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6" name="TextBox 16"/>
            <p:cNvSpPr txBox="1"/>
            <p:nvPr/>
          </p:nvSpPr>
          <p:spPr>
            <a:xfrm>
              <a:off x="0" y="-19050"/>
              <a:ext cx="2860001" cy="1608910"/>
            </a:xfrm>
            <a:prstGeom prst="rect">
              <a:avLst/>
            </a:prstGeom>
          </p:spPr>
          <p:txBody>
            <a:bodyPr lIns="50800" tIns="50800" rIns="50800" bIns="50800" rtlCol="0" anchor="ctr"/>
            <a:lstStyle/>
            <a:p>
              <a:pPr algn="ctr">
                <a:lnSpc>
                  <a:spcPts val="2783"/>
                </a:lnSpc>
              </a:pPr>
              <a:endParaRPr/>
            </a:p>
          </p:txBody>
        </p:sp>
      </p:grpSp>
      <p:sp>
        <p:nvSpPr>
          <p:cNvPr id="17" name="TextBox 17"/>
          <p:cNvSpPr txBox="1"/>
          <p:nvPr/>
        </p:nvSpPr>
        <p:spPr>
          <a:xfrm>
            <a:off x="9976677" y="3221204"/>
            <a:ext cx="7282623" cy="2278126"/>
          </a:xfrm>
          <a:prstGeom prst="rect">
            <a:avLst/>
          </a:prstGeom>
        </p:spPr>
        <p:txBody>
          <a:bodyPr lIns="0" tIns="0" rIns="0" bIns="0" rtlCol="0" anchor="t">
            <a:spAutoFit/>
          </a:bodyPr>
          <a:lstStyle/>
          <a:p>
            <a:pPr algn="l">
              <a:lnSpc>
                <a:spcPts val="2552"/>
              </a:lnSpc>
              <a:spcBef>
                <a:spcPct val="0"/>
              </a:spcBef>
            </a:pPr>
            <a:r>
              <a:rPr lang="en-US" sz="22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18" name="TextBox 18"/>
          <p:cNvSpPr txBox="1"/>
          <p:nvPr/>
        </p:nvSpPr>
        <p:spPr>
          <a:xfrm>
            <a:off x="9976677" y="5853017"/>
            <a:ext cx="6653403" cy="1630426"/>
          </a:xfrm>
          <a:prstGeom prst="rect">
            <a:avLst/>
          </a:prstGeom>
        </p:spPr>
        <p:txBody>
          <a:bodyPr lIns="0" tIns="0" rIns="0" bIns="0" rtlCol="0" anchor="t">
            <a:spAutoFit/>
          </a:bodyPr>
          <a:lstStyle/>
          <a:p>
            <a:pPr algn="l">
              <a:lnSpc>
                <a:spcPts val="2552"/>
              </a:lnSpc>
              <a:spcBef>
                <a:spcPct val="0"/>
              </a:spcBef>
            </a:pPr>
            <a:r>
              <a:rPr lang="en-US" sz="22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Ut enim ad minim veniam, quis nostrud exercitation ullamco laboris nisi ut aliquip ex ea commodo consequat. </a:t>
            </a:r>
          </a:p>
        </p:txBody>
      </p:sp>
      <p:grpSp>
        <p:nvGrpSpPr>
          <p:cNvPr id="19" name="Group 19"/>
          <p:cNvGrpSpPr/>
          <p:nvPr/>
        </p:nvGrpSpPr>
        <p:grpSpPr>
          <a:xfrm>
            <a:off x="7207689" y="6410545"/>
            <a:ext cx="2014483" cy="2344125"/>
            <a:chOff x="0" y="0"/>
            <a:chExt cx="698500" cy="812800"/>
          </a:xfrm>
        </p:grpSpPr>
        <p:sp>
          <p:nvSpPr>
            <p:cNvPr id="20" name="Freeform 2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9"/>
              <a:stretch>
                <a:fillRect l="-37245" r="-37245"/>
              </a:stretch>
            </a:blipFill>
            <a:ln w="19050" cap="sq">
              <a:gradFill>
                <a:gsLst>
                  <a:gs pos="0">
                    <a:srgbClr val="FFFFFF">
                      <a:alpha val="100000"/>
                    </a:srgbClr>
                  </a:gs>
                  <a:gs pos="100000">
                    <a:srgbClr val="9B9B9B">
                      <a:alpha val="12000"/>
                    </a:srgbClr>
                  </a:gs>
                </a:gsLst>
                <a:lin ang="0"/>
              </a:gradFill>
              <a:prstDash val="solid"/>
              <a:miter/>
            </a:ln>
          </p:spPr>
          <p:txBody>
            <a:bodyPr/>
            <a:lstStyle/>
            <a:p>
              <a:endParaRPr lang="en-US"/>
            </a:p>
          </p:txBody>
        </p:sp>
      </p:grpSp>
      <p:grpSp>
        <p:nvGrpSpPr>
          <p:cNvPr id="21" name="Group 21"/>
          <p:cNvGrpSpPr/>
          <p:nvPr/>
        </p:nvGrpSpPr>
        <p:grpSpPr>
          <a:xfrm>
            <a:off x="7317475" y="1612130"/>
            <a:ext cx="2014483" cy="2344125"/>
            <a:chOff x="0" y="0"/>
            <a:chExt cx="698500" cy="812800"/>
          </a:xfrm>
        </p:grpSpPr>
        <p:sp>
          <p:nvSpPr>
            <p:cNvPr id="22" name="Freeform 2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10"/>
              <a:stretch>
                <a:fillRect l="-48404" r="-48404"/>
              </a:stretch>
            </a:blipFill>
            <a:ln w="28575" cap="sq">
              <a:gradFill>
                <a:gsLst>
                  <a:gs pos="0">
                    <a:srgbClr val="9FCDFF">
                      <a:alpha val="100000"/>
                    </a:srgbClr>
                  </a:gs>
                  <a:gs pos="100000">
                    <a:srgbClr val="6F6296">
                      <a:alpha val="0"/>
                    </a:srgbClr>
                  </a:gs>
                </a:gsLst>
                <a:lin ang="0"/>
              </a:gradFill>
              <a:prstDash val="solid"/>
              <a:miter/>
            </a:ln>
          </p:spPr>
          <p:txBody>
            <a:bodyP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670383" y="3797092"/>
            <a:ext cx="18751960" cy="1578583"/>
            <a:chOff x="0" y="0"/>
            <a:chExt cx="4938788" cy="415758"/>
          </a:xfrm>
        </p:grpSpPr>
        <p:sp>
          <p:nvSpPr>
            <p:cNvPr id="3" name="Freeform 3"/>
            <p:cNvSpPr/>
            <p:nvPr/>
          </p:nvSpPr>
          <p:spPr>
            <a:xfrm>
              <a:off x="0" y="0"/>
              <a:ext cx="4938788" cy="415758"/>
            </a:xfrm>
            <a:custGeom>
              <a:avLst/>
              <a:gdLst/>
              <a:ahLst/>
              <a:cxnLst/>
              <a:rect l="l" t="t" r="r" b="b"/>
              <a:pathLst>
                <a:path w="4938788" h="415758">
                  <a:moveTo>
                    <a:pt x="0" y="0"/>
                  </a:moveTo>
                  <a:lnTo>
                    <a:pt x="4938788" y="0"/>
                  </a:lnTo>
                  <a:lnTo>
                    <a:pt x="4938788" y="415758"/>
                  </a:lnTo>
                  <a:lnTo>
                    <a:pt x="0" y="41575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4" name="TextBox 4"/>
            <p:cNvSpPr txBox="1"/>
            <p:nvPr/>
          </p:nvSpPr>
          <p:spPr>
            <a:xfrm>
              <a:off x="0" y="-19050"/>
              <a:ext cx="4938788" cy="434808"/>
            </a:xfrm>
            <a:prstGeom prst="rect">
              <a:avLst/>
            </a:prstGeom>
          </p:spPr>
          <p:txBody>
            <a:bodyPr lIns="50800" tIns="50800" rIns="50800" bIns="50800" rtlCol="0" anchor="ctr"/>
            <a:lstStyle/>
            <a:p>
              <a:pPr algn="ctr">
                <a:lnSpc>
                  <a:spcPts val="2783"/>
                </a:lnSpc>
              </a:pPr>
              <a:endParaRPr/>
            </a:p>
          </p:txBody>
        </p:sp>
      </p:grpSp>
      <p:grpSp>
        <p:nvGrpSpPr>
          <p:cNvPr id="5" name="Group 5"/>
          <p:cNvGrpSpPr/>
          <p:nvPr/>
        </p:nvGrpSpPr>
        <p:grpSpPr>
          <a:xfrm>
            <a:off x="13885123" y="3233462"/>
            <a:ext cx="3282878" cy="3820076"/>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2"/>
              <a:stretch>
                <a:fillRect l="-53281" r="-53281"/>
              </a:stretch>
            </a:blipFill>
          </p:spPr>
          <p:txBody>
            <a:bodyPr/>
            <a:lstStyle/>
            <a:p>
              <a:endParaRPr lang="en-US"/>
            </a:p>
          </p:txBody>
        </p:sp>
      </p:grpSp>
      <p:sp>
        <p:nvSpPr>
          <p:cNvPr id="7" name="Freeform 7"/>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3">
              <a:alphaModFix amt="20999"/>
            </a:blip>
            <a:stretch>
              <a:fillRect/>
            </a:stretch>
          </a:blipFill>
        </p:spPr>
        <p:txBody>
          <a:bodyPr/>
          <a:lstStyle/>
          <a:p>
            <a:endParaRPr lang="en-US"/>
          </a:p>
        </p:txBody>
      </p:sp>
      <p:sp>
        <p:nvSpPr>
          <p:cNvPr id="8" name="Freeform 8"/>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472049" y="8754671"/>
            <a:ext cx="5408361" cy="493362"/>
          </a:xfrm>
          <a:custGeom>
            <a:avLst/>
            <a:gdLst/>
            <a:ahLst/>
            <a:cxnLst/>
            <a:rect l="l" t="t" r="r" b="b"/>
            <a:pathLst>
              <a:path w="5408361" h="493362">
                <a:moveTo>
                  <a:pt x="0" y="0"/>
                </a:moveTo>
                <a:lnTo>
                  <a:pt x="5408361" y="0"/>
                </a:lnTo>
                <a:lnTo>
                  <a:pt x="5408361" y="493361"/>
                </a:lnTo>
                <a:lnTo>
                  <a:pt x="0" y="493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2685309" y="1448871"/>
            <a:ext cx="2807763" cy="345567"/>
          </a:xfrm>
          <a:prstGeom prst="rect">
            <a:avLst/>
          </a:prstGeom>
        </p:spPr>
        <p:txBody>
          <a:bodyPr lIns="0" tIns="0" rIns="0" bIns="0" rtlCol="0" anchor="t">
            <a:spAutoFit/>
          </a:bodyPr>
          <a:lstStyle/>
          <a:p>
            <a:pPr algn="l">
              <a:lnSpc>
                <a:spcPts val="2783"/>
              </a:lnSpc>
              <a:spcBef>
                <a:spcPct val="0"/>
              </a:spcBef>
            </a:pPr>
            <a:r>
              <a:rPr lang="en-US" sz="2400" b="1">
                <a:solidFill>
                  <a:srgbClr val="FFFFFF"/>
                </a:solidFill>
                <a:latin typeface="Montserrat Medium"/>
                <a:ea typeface="Montserrat Medium"/>
                <a:cs typeface="Montserrat Medium"/>
                <a:sym typeface="Montserrat Medium"/>
              </a:rPr>
              <a:t>Studio Shodwe</a:t>
            </a:r>
          </a:p>
        </p:txBody>
      </p:sp>
      <p:grpSp>
        <p:nvGrpSpPr>
          <p:cNvPr id="12" name="Group 12"/>
          <p:cNvGrpSpPr/>
          <p:nvPr/>
        </p:nvGrpSpPr>
        <p:grpSpPr>
          <a:xfrm>
            <a:off x="16030363" y="896714"/>
            <a:ext cx="2680687" cy="897724"/>
            <a:chOff x="0" y="0"/>
            <a:chExt cx="706025" cy="236438"/>
          </a:xfrm>
        </p:grpSpPr>
        <p:sp>
          <p:nvSpPr>
            <p:cNvPr id="13" name="Freeform 13"/>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4" name="TextBox 14"/>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5" name="TextBox 15"/>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10/15</a:t>
            </a:r>
          </a:p>
        </p:txBody>
      </p:sp>
      <p:sp>
        <p:nvSpPr>
          <p:cNvPr id="16" name="TextBox 16"/>
          <p:cNvSpPr txBox="1"/>
          <p:nvPr/>
        </p:nvSpPr>
        <p:spPr>
          <a:xfrm>
            <a:off x="2253489" y="8821647"/>
            <a:ext cx="3772302" cy="330835"/>
          </a:xfrm>
          <a:prstGeom prst="rect">
            <a:avLst/>
          </a:prstGeom>
        </p:spPr>
        <p:txBody>
          <a:bodyPr lIns="0" tIns="0" rIns="0" bIns="0" rtlCol="0" anchor="t">
            <a:spAutoFit/>
          </a:bodyPr>
          <a:lstStyle/>
          <a:p>
            <a:pPr algn="l">
              <a:lnSpc>
                <a:spcPts val="2720"/>
              </a:lnSpc>
            </a:pPr>
            <a:r>
              <a:rPr lang="en-US" sz="2000" b="1" spc="78">
                <a:solidFill>
                  <a:srgbClr val="FFFFFF"/>
                </a:solidFill>
                <a:latin typeface="Montserrat Medium"/>
                <a:ea typeface="Montserrat Medium"/>
                <a:cs typeface="Montserrat Medium"/>
                <a:sym typeface="Montserrat Medium"/>
              </a:rPr>
              <a:t>www.reallygreatsite.com</a:t>
            </a:r>
          </a:p>
        </p:txBody>
      </p:sp>
      <p:sp>
        <p:nvSpPr>
          <p:cNvPr id="17" name="TextBox 17"/>
          <p:cNvSpPr txBox="1"/>
          <p:nvPr/>
        </p:nvSpPr>
        <p:spPr>
          <a:xfrm>
            <a:off x="8448708" y="3835192"/>
            <a:ext cx="6275038" cy="1540483"/>
          </a:xfrm>
          <a:prstGeom prst="rect">
            <a:avLst/>
          </a:prstGeom>
        </p:spPr>
        <p:txBody>
          <a:bodyPr lIns="0" tIns="0" rIns="0" bIns="0" rtlCol="0" anchor="t">
            <a:spAutoFit/>
          </a:bodyPr>
          <a:lstStyle/>
          <a:p>
            <a:pPr algn="just">
              <a:lnSpc>
                <a:spcPts val="12056"/>
              </a:lnSpc>
              <a:spcBef>
                <a:spcPct val="0"/>
              </a:spcBef>
            </a:pPr>
            <a:r>
              <a:rPr lang="en-US" sz="10393" b="1">
                <a:solidFill>
                  <a:srgbClr val="FFFFFF"/>
                </a:solidFill>
                <a:latin typeface="Antonio Ultra-Bold"/>
                <a:ea typeface="Antonio Ultra-Bold"/>
                <a:cs typeface="Antonio Ultra-Bold"/>
                <a:sym typeface="Antonio Ultra-Bold"/>
              </a:rPr>
              <a:t>BUSINESS </a:t>
            </a:r>
          </a:p>
        </p:txBody>
      </p:sp>
      <p:sp>
        <p:nvSpPr>
          <p:cNvPr id="18" name="TextBox 18"/>
          <p:cNvSpPr txBox="1"/>
          <p:nvPr/>
        </p:nvSpPr>
        <p:spPr>
          <a:xfrm>
            <a:off x="8448708" y="5254225"/>
            <a:ext cx="5515670" cy="1540483"/>
          </a:xfrm>
          <a:prstGeom prst="rect">
            <a:avLst/>
          </a:prstGeom>
        </p:spPr>
        <p:txBody>
          <a:bodyPr lIns="0" tIns="0" rIns="0" bIns="0" rtlCol="0" anchor="t">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PROTECTION</a:t>
            </a:r>
          </a:p>
        </p:txBody>
      </p:sp>
      <p:sp>
        <p:nvSpPr>
          <p:cNvPr id="19" name="TextBox 19"/>
          <p:cNvSpPr txBox="1"/>
          <p:nvPr/>
        </p:nvSpPr>
        <p:spPr>
          <a:xfrm>
            <a:off x="2232912" y="3620544"/>
            <a:ext cx="4752807" cy="1345184"/>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id="20" name="Group 20"/>
          <p:cNvGrpSpPr/>
          <p:nvPr/>
        </p:nvGrpSpPr>
        <p:grpSpPr>
          <a:xfrm>
            <a:off x="1753164" y="2971586"/>
            <a:ext cx="666614" cy="66661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3" name="TextBox 23"/>
          <p:cNvSpPr txBox="1"/>
          <p:nvPr/>
        </p:nvSpPr>
        <p:spPr>
          <a:xfrm>
            <a:off x="2232912" y="3132363"/>
            <a:ext cx="4249005" cy="34505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Ultra-Bold"/>
                <a:ea typeface="Raleway Ultra-Bold"/>
                <a:cs typeface="Raleway Ultra-Bold"/>
                <a:sym typeface="Raleway Ultra-Bold"/>
              </a:rPr>
              <a:t>Protect Intellectual Property</a:t>
            </a:r>
          </a:p>
        </p:txBody>
      </p:sp>
      <p:grpSp>
        <p:nvGrpSpPr>
          <p:cNvPr id="24" name="Group 24"/>
          <p:cNvGrpSpPr/>
          <p:nvPr/>
        </p:nvGrpSpPr>
        <p:grpSpPr>
          <a:xfrm>
            <a:off x="16401024" y="5693480"/>
            <a:ext cx="1168799" cy="1360058"/>
            <a:chOff x="0" y="0"/>
            <a:chExt cx="698500" cy="812800"/>
          </a:xfrm>
        </p:grpSpPr>
        <p:sp>
          <p:nvSpPr>
            <p:cNvPr id="25" name="Freeform 2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26" name="TextBox 26"/>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27" name="Group 27"/>
          <p:cNvGrpSpPr/>
          <p:nvPr/>
        </p:nvGrpSpPr>
        <p:grpSpPr>
          <a:xfrm>
            <a:off x="13698548" y="2670433"/>
            <a:ext cx="1168799" cy="1360058"/>
            <a:chOff x="0" y="0"/>
            <a:chExt cx="698500" cy="812800"/>
          </a:xfrm>
        </p:grpSpPr>
        <p:sp>
          <p:nvSpPr>
            <p:cNvPr id="28" name="Freeform 2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29" name="TextBox 2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30" name="TextBox 30"/>
          <p:cNvSpPr txBox="1"/>
          <p:nvPr/>
        </p:nvSpPr>
        <p:spPr>
          <a:xfrm>
            <a:off x="2232912" y="6207985"/>
            <a:ext cx="4752807" cy="1345184"/>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id="31" name="Group 31"/>
          <p:cNvGrpSpPr/>
          <p:nvPr/>
        </p:nvGrpSpPr>
        <p:grpSpPr>
          <a:xfrm>
            <a:off x="1753164" y="5559027"/>
            <a:ext cx="666614" cy="66661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33" name="TextBox 33"/>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34" name="TextBox 34"/>
          <p:cNvSpPr txBox="1"/>
          <p:nvPr/>
        </p:nvSpPr>
        <p:spPr>
          <a:xfrm>
            <a:off x="2232912" y="5719805"/>
            <a:ext cx="3792879" cy="34505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Ultra-Bold"/>
                <a:ea typeface="Raleway Ultra-Bold"/>
                <a:cs typeface="Raleway Ultra-Bold"/>
                <a:sym typeface="Raleway Ultra-Bold"/>
              </a:rPr>
              <a:t>Safeguard Financial Data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72049" y="8754671"/>
            <a:ext cx="5408361" cy="493362"/>
          </a:xfrm>
          <a:custGeom>
            <a:avLst/>
            <a:gdLst/>
            <a:ahLst/>
            <a:cxnLst/>
            <a:rect l="l" t="t" r="r" b="b"/>
            <a:pathLst>
              <a:path w="5408361" h="493362">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a:grpSpLocks noChangeAspect="1"/>
          </p:cNvGrpSpPr>
          <p:nvPr/>
        </p:nvGrpSpPr>
        <p:grpSpPr>
          <a:xfrm>
            <a:off x="5351285" y="4076892"/>
            <a:ext cx="7585430" cy="4350911"/>
            <a:chOff x="0" y="0"/>
            <a:chExt cx="7981950" cy="4578350"/>
          </a:xfrm>
        </p:grpSpPr>
        <p:sp>
          <p:nvSpPr>
            <p:cNvPr id="7" name="Freeform 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a:p>
          </p:txBody>
        </p:sp>
        <p:sp>
          <p:nvSpPr>
            <p:cNvPr id="8" name="Freeform 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US"/>
            </a:p>
          </p:txBody>
        </p:sp>
        <p:sp>
          <p:nvSpPr>
            <p:cNvPr id="9" name="Freeform 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US"/>
            </a:p>
          </p:txBody>
        </p:sp>
        <p:sp>
          <p:nvSpPr>
            <p:cNvPr id="10" name="Freeform 1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US"/>
            </a:p>
          </p:txBody>
        </p:sp>
        <p:sp>
          <p:nvSpPr>
            <p:cNvPr id="11" name="Freeform 1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9"/>
              <a:stretch>
                <a:fillRect l="-5547" r="-5547"/>
              </a:stretch>
            </a:blipFill>
          </p:spPr>
          <p:txBody>
            <a:bodyPr/>
            <a:lstStyle/>
            <a:p>
              <a:endParaRPr lang="en-US"/>
            </a:p>
          </p:txBody>
        </p:sp>
      </p:grpSp>
      <p:sp>
        <p:nvSpPr>
          <p:cNvPr id="12" name="TextBox 12"/>
          <p:cNvSpPr txBox="1"/>
          <p:nvPr/>
        </p:nvSpPr>
        <p:spPr>
          <a:xfrm>
            <a:off x="2685309" y="1448871"/>
            <a:ext cx="2807763" cy="345567"/>
          </a:xfrm>
          <a:prstGeom prst="rect">
            <a:avLst/>
          </a:prstGeom>
        </p:spPr>
        <p:txBody>
          <a:bodyPr lIns="0" tIns="0" rIns="0" bIns="0" rtlCol="0" anchor="t">
            <a:spAutoFit/>
          </a:bodyPr>
          <a:lstStyle/>
          <a:p>
            <a:pPr algn="l">
              <a:lnSpc>
                <a:spcPts val="2783"/>
              </a:lnSpc>
              <a:spcBef>
                <a:spcPct val="0"/>
              </a:spcBef>
            </a:pPr>
            <a:r>
              <a:rPr lang="en-US" sz="2400" b="1">
                <a:solidFill>
                  <a:srgbClr val="FFFFFF"/>
                </a:solidFill>
                <a:latin typeface="Montserrat Medium"/>
                <a:ea typeface="Montserrat Medium"/>
                <a:cs typeface="Montserrat Medium"/>
                <a:sym typeface="Montserrat Medium"/>
              </a:rPr>
              <a:t>Studio Shodwe</a:t>
            </a:r>
          </a:p>
        </p:txBody>
      </p:sp>
      <p:grpSp>
        <p:nvGrpSpPr>
          <p:cNvPr id="13" name="Group 13"/>
          <p:cNvGrpSpPr/>
          <p:nvPr/>
        </p:nvGrpSpPr>
        <p:grpSpPr>
          <a:xfrm>
            <a:off x="16030363" y="896714"/>
            <a:ext cx="2680687" cy="897724"/>
            <a:chOff x="0" y="0"/>
            <a:chExt cx="706025" cy="236438"/>
          </a:xfrm>
        </p:grpSpPr>
        <p:sp>
          <p:nvSpPr>
            <p:cNvPr id="14" name="Freeform 14"/>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5" name="TextBox 15"/>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6" name="TextBox 16"/>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11/15</a:t>
            </a:r>
          </a:p>
        </p:txBody>
      </p:sp>
      <p:sp>
        <p:nvSpPr>
          <p:cNvPr id="17" name="TextBox 17"/>
          <p:cNvSpPr txBox="1"/>
          <p:nvPr/>
        </p:nvSpPr>
        <p:spPr>
          <a:xfrm>
            <a:off x="2253489" y="8821647"/>
            <a:ext cx="3772302" cy="330835"/>
          </a:xfrm>
          <a:prstGeom prst="rect">
            <a:avLst/>
          </a:prstGeom>
        </p:spPr>
        <p:txBody>
          <a:bodyPr lIns="0" tIns="0" rIns="0" bIns="0" rtlCol="0" anchor="t">
            <a:spAutoFit/>
          </a:bodyPr>
          <a:lstStyle/>
          <a:p>
            <a:pPr algn="l">
              <a:lnSpc>
                <a:spcPts val="2720"/>
              </a:lnSpc>
            </a:pPr>
            <a:r>
              <a:rPr lang="en-US" sz="2000" b="1" spc="78">
                <a:solidFill>
                  <a:srgbClr val="FFFFFF"/>
                </a:solidFill>
                <a:latin typeface="Montserrat Medium"/>
                <a:ea typeface="Montserrat Medium"/>
                <a:cs typeface="Montserrat Medium"/>
                <a:sym typeface="Montserrat Medium"/>
              </a:rPr>
              <a:t>www.reallygreatsite.com</a:t>
            </a:r>
          </a:p>
        </p:txBody>
      </p:sp>
      <p:sp>
        <p:nvSpPr>
          <p:cNvPr id="18" name="TextBox 18"/>
          <p:cNvSpPr txBox="1"/>
          <p:nvPr/>
        </p:nvSpPr>
        <p:spPr>
          <a:xfrm>
            <a:off x="5515753" y="2183984"/>
            <a:ext cx="5401782" cy="1540483"/>
          </a:xfrm>
          <a:prstGeom prst="rect">
            <a:avLst/>
          </a:prstGeom>
        </p:spPr>
        <p:txBody>
          <a:bodyPr lIns="0" tIns="0" rIns="0" bIns="0" rtlCol="0" anchor="t">
            <a:spAutoFit/>
          </a:bodyPr>
          <a:lstStyle/>
          <a:p>
            <a:pPr algn="just">
              <a:lnSpc>
                <a:spcPts val="12056"/>
              </a:lnSpc>
              <a:spcBef>
                <a:spcPct val="0"/>
              </a:spcBef>
            </a:pPr>
            <a:r>
              <a:rPr lang="en-US" sz="10393" b="1">
                <a:solidFill>
                  <a:srgbClr val="FFFFFF"/>
                </a:solidFill>
                <a:latin typeface="Antonio Ultra-Bold"/>
                <a:ea typeface="Antonio Ultra-Bold"/>
                <a:cs typeface="Antonio Ultra-Bold"/>
                <a:sym typeface="Antonio Ultra-Bold"/>
              </a:rPr>
              <a:t>PERSONAL</a:t>
            </a:r>
          </a:p>
        </p:txBody>
      </p:sp>
      <p:sp>
        <p:nvSpPr>
          <p:cNvPr id="19" name="TextBox 19"/>
          <p:cNvSpPr txBox="1"/>
          <p:nvPr/>
        </p:nvSpPr>
        <p:spPr>
          <a:xfrm>
            <a:off x="10548081" y="2183984"/>
            <a:ext cx="2324927" cy="1540483"/>
          </a:xfrm>
          <a:prstGeom prst="rect">
            <a:avLst/>
          </a:prstGeom>
        </p:spPr>
        <p:txBody>
          <a:bodyPr lIns="0" tIns="0" rIns="0" bIns="0" rtlCol="0" anchor="t">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TIPS</a:t>
            </a:r>
          </a:p>
        </p:txBody>
      </p:sp>
      <p:sp>
        <p:nvSpPr>
          <p:cNvPr id="20" name="Freeform 20"/>
          <p:cNvSpPr/>
          <p:nvPr/>
        </p:nvSpPr>
        <p:spPr>
          <a:xfrm flipH="1">
            <a:off x="11912065" y="4786925"/>
            <a:ext cx="8195451" cy="3494003"/>
          </a:xfrm>
          <a:custGeom>
            <a:avLst/>
            <a:gdLst/>
            <a:ahLst/>
            <a:cxnLst/>
            <a:rect l="l" t="t" r="r" b="b"/>
            <a:pathLst>
              <a:path w="8195451" h="3494003">
                <a:moveTo>
                  <a:pt x="8195450" y="0"/>
                </a:moveTo>
                <a:lnTo>
                  <a:pt x="0" y="0"/>
                </a:lnTo>
                <a:lnTo>
                  <a:pt x="0" y="3494003"/>
                </a:lnTo>
                <a:lnTo>
                  <a:pt x="8195450" y="3494003"/>
                </a:lnTo>
                <a:lnTo>
                  <a:pt x="8195450" y="0"/>
                </a:lnTo>
                <a:close/>
              </a:path>
            </a:pathLst>
          </a:custGeom>
          <a:blipFill>
            <a:blip r:embed="rId10">
              <a:alphaModFix amt="93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Freeform 21"/>
          <p:cNvSpPr/>
          <p:nvPr/>
        </p:nvSpPr>
        <p:spPr>
          <a:xfrm>
            <a:off x="-1315041" y="4933799"/>
            <a:ext cx="8195451" cy="3494003"/>
          </a:xfrm>
          <a:custGeom>
            <a:avLst/>
            <a:gdLst/>
            <a:ahLst/>
            <a:cxnLst/>
            <a:rect l="l" t="t" r="r" b="b"/>
            <a:pathLst>
              <a:path w="8195451" h="3494003">
                <a:moveTo>
                  <a:pt x="0" y="0"/>
                </a:moveTo>
                <a:lnTo>
                  <a:pt x="8195451" y="0"/>
                </a:lnTo>
                <a:lnTo>
                  <a:pt x="8195451" y="3494004"/>
                </a:lnTo>
                <a:lnTo>
                  <a:pt x="0" y="3494004"/>
                </a:lnTo>
                <a:lnTo>
                  <a:pt x="0" y="0"/>
                </a:lnTo>
                <a:close/>
              </a:path>
            </a:pathLst>
          </a:custGeom>
          <a:blipFill>
            <a:blip r:embed="rId10">
              <a:alphaModFix amt="9300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22" name="Group 22"/>
          <p:cNvGrpSpPr/>
          <p:nvPr/>
        </p:nvGrpSpPr>
        <p:grpSpPr>
          <a:xfrm>
            <a:off x="1775264" y="5143500"/>
            <a:ext cx="666614" cy="66661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5" name="TextBox 25"/>
          <p:cNvSpPr txBox="1"/>
          <p:nvPr/>
        </p:nvSpPr>
        <p:spPr>
          <a:xfrm>
            <a:off x="2255012" y="5304277"/>
            <a:ext cx="4249005" cy="34505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Ultra-Bold"/>
                <a:ea typeface="Raleway Ultra-Bold"/>
                <a:cs typeface="Raleway Ultra-Bold"/>
                <a:sym typeface="Raleway Ultra-Bold"/>
              </a:rPr>
              <a:t>Keep Software Updated</a:t>
            </a:r>
          </a:p>
        </p:txBody>
      </p:sp>
      <p:sp>
        <p:nvSpPr>
          <p:cNvPr id="26" name="TextBox 26"/>
          <p:cNvSpPr txBox="1"/>
          <p:nvPr/>
        </p:nvSpPr>
        <p:spPr>
          <a:xfrm>
            <a:off x="2255012" y="5924414"/>
            <a:ext cx="4249005" cy="1202593"/>
          </a:xfrm>
          <a:prstGeom prst="rect">
            <a:avLst/>
          </a:prstGeom>
        </p:spPr>
        <p:txBody>
          <a:bodyPr lIns="0" tIns="0" rIns="0" bIns="0" rtlCol="0" anchor="t">
            <a:spAutoFit/>
          </a:bodyPr>
          <a:lstStyle/>
          <a:p>
            <a:pPr algn="l">
              <a:lnSpc>
                <a:spcPts val="2385"/>
              </a:lnSpc>
              <a:spcBef>
                <a:spcPct val="0"/>
              </a:spcBef>
            </a:pPr>
            <a:r>
              <a:rPr lang="en-US" sz="2056"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id="27" name="Group 27"/>
          <p:cNvGrpSpPr/>
          <p:nvPr/>
        </p:nvGrpSpPr>
        <p:grpSpPr>
          <a:xfrm>
            <a:off x="12439247" y="5143500"/>
            <a:ext cx="666614" cy="66661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9" name="TextBox 2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30" name="TextBox 30"/>
          <p:cNvSpPr txBox="1"/>
          <p:nvPr/>
        </p:nvSpPr>
        <p:spPr>
          <a:xfrm>
            <a:off x="12918995" y="5304277"/>
            <a:ext cx="4249005" cy="34505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Ultra-Bold"/>
                <a:ea typeface="Raleway Ultra-Bold"/>
                <a:cs typeface="Raleway Ultra-Bold"/>
                <a:sym typeface="Raleway Ultra-Bold"/>
              </a:rPr>
              <a:t>Secure Home Networks</a:t>
            </a:r>
          </a:p>
        </p:txBody>
      </p:sp>
      <p:sp>
        <p:nvSpPr>
          <p:cNvPr id="31" name="TextBox 31"/>
          <p:cNvSpPr txBox="1"/>
          <p:nvPr/>
        </p:nvSpPr>
        <p:spPr>
          <a:xfrm>
            <a:off x="12918995" y="5924414"/>
            <a:ext cx="4249005" cy="1202593"/>
          </a:xfrm>
          <a:prstGeom prst="rect">
            <a:avLst/>
          </a:prstGeom>
        </p:spPr>
        <p:txBody>
          <a:bodyPr lIns="0" tIns="0" rIns="0" bIns="0" rtlCol="0" anchor="t">
            <a:spAutoFit/>
          </a:bodyPr>
          <a:lstStyle/>
          <a:p>
            <a:pPr algn="l">
              <a:lnSpc>
                <a:spcPts val="2385"/>
              </a:lnSpc>
              <a:spcBef>
                <a:spcPct val="0"/>
              </a:spcBef>
            </a:pPr>
            <a:r>
              <a:rPr lang="en-US" sz="2056"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72049" y="8754671"/>
            <a:ext cx="5408361" cy="493362"/>
          </a:xfrm>
          <a:custGeom>
            <a:avLst/>
            <a:gdLst/>
            <a:ahLst/>
            <a:cxnLst/>
            <a:rect l="l" t="t" r="r" b="b"/>
            <a:pathLst>
              <a:path w="5408361" h="493362">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685309" y="1448871"/>
            <a:ext cx="2807763" cy="345567"/>
          </a:xfrm>
          <a:prstGeom prst="rect">
            <a:avLst/>
          </a:prstGeom>
        </p:spPr>
        <p:txBody>
          <a:bodyPr lIns="0" tIns="0" rIns="0" bIns="0" rtlCol="0" anchor="t">
            <a:spAutoFit/>
          </a:bodyPr>
          <a:lstStyle/>
          <a:p>
            <a:pPr algn="l">
              <a:lnSpc>
                <a:spcPts val="2783"/>
              </a:lnSpc>
              <a:spcBef>
                <a:spcPct val="0"/>
              </a:spcBef>
            </a:pPr>
            <a:r>
              <a:rPr lang="en-US" sz="2400" b="1">
                <a:solidFill>
                  <a:srgbClr val="FFFFFF"/>
                </a:solidFill>
                <a:latin typeface="Montserrat Medium"/>
                <a:ea typeface="Montserrat Medium"/>
                <a:cs typeface="Montserrat Medium"/>
                <a:sym typeface="Montserrat Medium"/>
              </a:rPr>
              <a:t>Studio Shodwe</a:t>
            </a:r>
          </a:p>
        </p:txBody>
      </p:sp>
      <p:grpSp>
        <p:nvGrpSpPr>
          <p:cNvPr id="7" name="Group 7"/>
          <p:cNvGrpSpPr/>
          <p:nvPr/>
        </p:nvGrpSpPr>
        <p:grpSpPr>
          <a:xfrm>
            <a:off x="16030363" y="896714"/>
            <a:ext cx="2680687" cy="897724"/>
            <a:chOff x="0" y="0"/>
            <a:chExt cx="706025" cy="236438"/>
          </a:xfrm>
        </p:grpSpPr>
        <p:sp>
          <p:nvSpPr>
            <p:cNvPr id="8" name="Freeform 8"/>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0" name="TextBox 10"/>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12/15</a:t>
            </a:r>
          </a:p>
        </p:txBody>
      </p:sp>
      <p:sp>
        <p:nvSpPr>
          <p:cNvPr id="11" name="TextBox 11"/>
          <p:cNvSpPr txBox="1"/>
          <p:nvPr/>
        </p:nvSpPr>
        <p:spPr>
          <a:xfrm>
            <a:off x="2253489" y="8821647"/>
            <a:ext cx="3772302" cy="330835"/>
          </a:xfrm>
          <a:prstGeom prst="rect">
            <a:avLst/>
          </a:prstGeom>
        </p:spPr>
        <p:txBody>
          <a:bodyPr lIns="0" tIns="0" rIns="0" bIns="0" rtlCol="0" anchor="t">
            <a:spAutoFit/>
          </a:bodyPr>
          <a:lstStyle/>
          <a:p>
            <a:pPr algn="l">
              <a:lnSpc>
                <a:spcPts val="2720"/>
              </a:lnSpc>
            </a:pPr>
            <a:r>
              <a:rPr lang="en-US" sz="2000" b="1" spc="78">
                <a:solidFill>
                  <a:srgbClr val="FFFFFF"/>
                </a:solidFill>
                <a:latin typeface="Montserrat Medium"/>
                <a:ea typeface="Montserrat Medium"/>
                <a:cs typeface="Montserrat Medium"/>
                <a:sym typeface="Montserrat Medium"/>
              </a:rPr>
              <a:t>www.reallygreatsite.com</a:t>
            </a:r>
          </a:p>
        </p:txBody>
      </p:sp>
      <p:grpSp>
        <p:nvGrpSpPr>
          <p:cNvPr id="12" name="Group 12"/>
          <p:cNvGrpSpPr/>
          <p:nvPr/>
        </p:nvGrpSpPr>
        <p:grpSpPr>
          <a:xfrm>
            <a:off x="15265414" y="3604841"/>
            <a:ext cx="8923409" cy="3482573"/>
            <a:chOff x="0" y="0"/>
            <a:chExt cx="2350198" cy="917221"/>
          </a:xfrm>
        </p:grpSpPr>
        <p:sp>
          <p:nvSpPr>
            <p:cNvPr id="13" name="Freeform 13"/>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4" name="TextBox 14"/>
            <p:cNvSpPr txBox="1"/>
            <p:nvPr/>
          </p:nvSpPr>
          <p:spPr>
            <a:xfrm>
              <a:off x="0" y="-19050"/>
              <a:ext cx="2350198" cy="936271"/>
            </a:xfrm>
            <a:prstGeom prst="rect">
              <a:avLst/>
            </a:prstGeom>
          </p:spPr>
          <p:txBody>
            <a:bodyPr lIns="50800" tIns="50800" rIns="50800" bIns="50800" rtlCol="0" anchor="ctr"/>
            <a:lstStyle/>
            <a:p>
              <a:pPr algn="ctr">
                <a:lnSpc>
                  <a:spcPts val="2783"/>
                </a:lnSpc>
              </a:pPr>
              <a:endParaRPr/>
            </a:p>
          </p:txBody>
        </p:sp>
      </p:grpSp>
      <p:grpSp>
        <p:nvGrpSpPr>
          <p:cNvPr id="15" name="Group 15"/>
          <p:cNvGrpSpPr>
            <a:grpSpLocks noChangeAspect="1"/>
          </p:cNvGrpSpPr>
          <p:nvPr/>
        </p:nvGrpSpPr>
        <p:grpSpPr>
          <a:xfrm>
            <a:off x="12611788" y="2628419"/>
            <a:ext cx="5030161" cy="5030161"/>
            <a:chOff x="0" y="0"/>
            <a:chExt cx="14840029" cy="14840029"/>
          </a:xfrm>
        </p:grpSpPr>
        <p:sp>
          <p:nvSpPr>
            <p:cNvPr id="16" name="Freeform 16"/>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7" name="Freeform 17"/>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US"/>
            </a:p>
          </p:txBody>
        </p:sp>
        <p:sp>
          <p:nvSpPr>
            <p:cNvPr id="18" name="Freeform 18"/>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9"/>
              <a:stretch>
                <a:fillRect l="223" t="-25046" r="223" b="-25046"/>
              </a:stretch>
            </a:blipFill>
          </p:spPr>
          <p:txBody>
            <a:bodyPr/>
            <a:lstStyle/>
            <a:p>
              <a:endParaRPr lang="en-US"/>
            </a:p>
          </p:txBody>
        </p:sp>
      </p:grpSp>
      <p:grpSp>
        <p:nvGrpSpPr>
          <p:cNvPr id="19" name="Group 19"/>
          <p:cNvGrpSpPr/>
          <p:nvPr/>
        </p:nvGrpSpPr>
        <p:grpSpPr>
          <a:xfrm>
            <a:off x="12706251" y="6161550"/>
            <a:ext cx="1851727" cy="185172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22" name="Group 22"/>
          <p:cNvGrpSpPr/>
          <p:nvPr/>
        </p:nvGrpSpPr>
        <p:grpSpPr>
          <a:xfrm>
            <a:off x="15553532" y="2478431"/>
            <a:ext cx="1431892" cy="143189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5" name="TextBox 25"/>
          <p:cNvSpPr txBox="1"/>
          <p:nvPr/>
        </p:nvSpPr>
        <p:spPr>
          <a:xfrm>
            <a:off x="1753164" y="5277304"/>
            <a:ext cx="4363020" cy="1901241"/>
          </a:xfrm>
          <a:prstGeom prst="rect">
            <a:avLst/>
          </a:prstGeom>
        </p:spPr>
        <p:txBody>
          <a:bodyPr lIns="0" tIns="0" rIns="0" bIns="0" rtlCol="0" anchor="t">
            <a:spAutoFit/>
          </a:bodyPr>
          <a:lstStyle/>
          <a:p>
            <a:pPr algn="just">
              <a:lnSpc>
                <a:spcPts val="14884"/>
              </a:lnSpc>
              <a:spcBef>
                <a:spcPct val="0"/>
              </a:spcBef>
            </a:pPr>
            <a:r>
              <a:rPr lang="en-US" sz="12831">
                <a:solidFill>
                  <a:srgbClr val="FFFFFF"/>
                </a:solidFill>
                <a:latin typeface="Antonio Light"/>
                <a:ea typeface="Antonio Light"/>
                <a:cs typeface="Antonio Light"/>
                <a:sym typeface="Antonio Light"/>
              </a:rPr>
              <a:t>TRENDS</a:t>
            </a:r>
          </a:p>
        </p:txBody>
      </p:sp>
      <p:sp>
        <p:nvSpPr>
          <p:cNvPr id="26" name="TextBox 26"/>
          <p:cNvSpPr txBox="1"/>
          <p:nvPr/>
        </p:nvSpPr>
        <p:spPr>
          <a:xfrm>
            <a:off x="7067267" y="3604841"/>
            <a:ext cx="4931549" cy="3249676"/>
          </a:xfrm>
          <a:prstGeom prst="rect">
            <a:avLst/>
          </a:prstGeom>
        </p:spPr>
        <p:txBody>
          <a:bodyPr lIns="0" tIns="0" rIns="0" bIns="0" rtlCol="0" anchor="t">
            <a:spAutoFit/>
          </a:bodyPr>
          <a:lstStyle/>
          <a:p>
            <a:pPr algn="l">
              <a:lnSpc>
                <a:spcPts val="2552"/>
              </a:lnSpc>
              <a:spcBef>
                <a:spcPct val="0"/>
              </a:spcBef>
            </a:pPr>
            <a:r>
              <a:rPr lang="en-US" sz="22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nvGrpSpPr>
          <p:cNvPr id="27" name="Group 27"/>
          <p:cNvGrpSpPr/>
          <p:nvPr/>
        </p:nvGrpSpPr>
        <p:grpSpPr>
          <a:xfrm>
            <a:off x="1144394" y="3194377"/>
            <a:ext cx="1217541" cy="12175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9" name="TextBox 2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30" name="TextBox 30"/>
          <p:cNvSpPr txBox="1"/>
          <p:nvPr/>
        </p:nvSpPr>
        <p:spPr>
          <a:xfrm>
            <a:off x="1753164" y="3525413"/>
            <a:ext cx="4617164" cy="1901241"/>
          </a:xfrm>
          <a:prstGeom prst="rect">
            <a:avLst/>
          </a:prstGeom>
        </p:spPr>
        <p:txBody>
          <a:bodyPr lIns="0" tIns="0" rIns="0" bIns="0" rtlCol="0" anchor="t">
            <a:spAutoFit/>
          </a:bodyPr>
          <a:lstStyle/>
          <a:p>
            <a:pPr algn="just">
              <a:lnSpc>
                <a:spcPts val="14884"/>
              </a:lnSpc>
              <a:spcBef>
                <a:spcPct val="0"/>
              </a:spcBef>
            </a:pPr>
            <a:r>
              <a:rPr lang="en-US" sz="12831" b="1">
                <a:solidFill>
                  <a:srgbClr val="FFFFFF"/>
                </a:solidFill>
                <a:latin typeface="Antonio Ultra-Bold"/>
                <a:ea typeface="Antonio Ultra-Bold"/>
                <a:cs typeface="Antonio Ultra-Bold"/>
                <a:sym typeface="Antonio Ultra-Bold"/>
              </a:rPr>
              <a:t>FUTURE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192000" y="3027177"/>
            <a:ext cx="4976000" cy="4889869"/>
          </a:xfrm>
          <a:custGeom>
            <a:avLst/>
            <a:gdLst/>
            <a:ahLst/>
            <a:cxnLst/>
            <a:rect l="l" t="t" r="r" b="b"/>
            <a:pathLst>
              <a:path w="6350000" h="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7"/>
            <a:srcRect/>
            <a:stretch>
              <a:fillRect l="-8700" t="-7291" r="-3266"/>
            </a:stretch>
          </a:blipFill>
          <a:ln w="85725" cap="sq">
            <a:gradFill>
              <a:gsLst>
                <a:gs pos="0">
                  <a:srgbClr val="243F81">
                    <a:alpha val="100000"/>
                  </a:srgbClr>
                </a:gs>
                <a:gs pos="100000">
                  <a:srgbClr val="288198">
                    <a:alpha val="100000"/>
                  </a:srgbClr>
                </a:gs>
              </a:gsLst>
              <a:lin ang="0"/>
            </a:gradFill>
            <a:prstDash val="solid"/>
            <a:miter/>
          </a:ln>
        </p:spPr>
        <p:txBody>
          <a:bodyPr/>
          <a:lstStyle/>
          <a:p>
            <a:endParaRPr lang="en-US"/>
          </a:p>
        </p:txBody>
      </p:sp>
      <p:grpSp>
        <p:nvGrpSpPr>
          <p:cNvPr id="8" name="Group 8"/>
          <p:cNvGrpSpPr/>
          <p:nvPr/>
        </p:nvGrpSpPr>
        <p:grpSpPr>
          <a:xfrm>
            <a:off x="11504067" y="2358141"/>
            <a:ext cx="1148007" cy="114800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1" name="TextBox 11"/>
          <p:cNvSpPr txBox="1"/>
          <p:nvPr/>
        </p:nvSpPr>
        <p:spPr>
          <a:xfrm>
            <a:off x="5803009" y="3287770"/>
            <a:ext cx="5338258" cy="4847481"/>
          </a:xfrm>
          <a:prstGeom prst="rect">
            <a:avLst/>
          </a:prstGeom>
        </p:spPr>
        <p:txBody>
          <a:bodyPr wrap="square" lIns="0" tIns="0" rIns="0" bIns="0" rtlCol="0" anchor="t">
            <a:spAutoFit/>
          </a:bodyPr>
          <a:lstStyle/>
          <a:p>
            <a:pPr>
              <a:lnSpc>
                <a:spcPts val="2668"/>
              </a:lnSpc>
              <a:spcBef>
                <a:spcPct val="0"/>
              </a:spcBef>
            </a:pPr>
            <a:r>
              <a:rPr lang="en-US" sz="2300" b="1">
                <a:solidFill>
                  <a:srgbClr val="FFFFFF"/>
                </a:solidFill>
                <a:latin typeface="Raleway Medium"/>
                <a:ea typeface="Raleway Medium"/>
                <a:cs typeface="Raleway Medium"/>
                <a:sym typeface="Raleway Medium"/>
              </a:rPr>
              <a:t>We are Crossing Cutters! Our chosen task is to minimize the number of crossings, denoted as K, in K-plane graph drawings. We selected this challenge due to its deep mathematical and algorithmic foundations. Our application takes the nodes and edges of a graph and, in real-time, generates a visualization while minimizing the number of crossings. In the following slides, we will present the mathematical and computational foundations of our algorithm.</a:t>
            </a:r>
          </a:p>
        </p:txBody>
      </p:sp>
      <p:grpSp>
        <p:nvGrpSpPr>
          <p:cNvPr id="12" name="Group 12"/>
          <p:cNvGrpSpPr/>
          <p:nvPr/>
        </p:nvGrpSpPr>
        <p:grpSpPr>
          <a:xfrm>
            <a:off x="16111293" y="7179103"/>
            <a:ext cx="1148007" cy="11480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5" name="Group 15"/>
          <p:cNvGrpSpPr/>
          <p:nvPr/>
        </p:nvGrpSpPr>
        <p:grpSpPr>
          <a:xfrm>
            <a:off x="3353217" y="5418722"/>
            <a:ext cx="1776216" cy="936546"/>
            <a:chOff x="0" y="0"/>
            <a:chExt cx="467810" cy="246662"/>
          </a:xfrm>
        </p:grpSpPr>
        <p:sp>
          <p:nvSpPr>
            <p:cNvPr id="16" name="Freeform 16"/>
            <p:cNvSpPr/>
            <p:nvPr/>
          </p:nvSpPr>
          <p:spPr>
            <a:xfrm>
              <a:off x="0" y="0"/>
              <a:ext cx="467810" cy="246662"/>
            </a:xfrm>
            <a:custGeom>
              <a:avLst/>
              <a:gdLst/>
              <a:ahLst/>
              <a:cxnLst/>
              <a:rect l="l" t="t" r="r" b="b"/>
              <a:pathLst>
                <a:path w="467810" h="246662">
                  <a:moveTo>
                    <a:pt x="0" y="0"/>
                  </a:moveTo>
                  <a:lnTo>
                    <a:pt x="467810" y="0"/>
                  </a:lnTo>
                  <a:lnTo>
                    <a:pt x="467810" y="246662"/>
                  </a:lnTo>
                  <a:lnTo>
                    <a:pt x="0" y="246662"/>
                  </a:lnTo>
                  <a:close/>
                </a:path>
              </a:pathLst>
            </a:custGeom>
            <a:gradFill rotWithShape="1">
              <a:gsLst>
                <a:gs pos="0">
                  <a:srgbClr val="FFFFFF">
                    <a:alpha val="46000"/>
                  </a:srgbClr>
                </a:gs>
                <a:gs pos="100000">
                  <a:srgbClr val="9B9B9B">
                    <a:alpha val="5520"/>
                  </a:srgbClr>
                </a:gs>
              </a:gsLst>
              <a:lin ang="0"/>
            </a:gradFill>
          </p:spPr>
          <p:txBody>
            <a:bodyPr/>
            <a:lstStyle/>
            <a:p>
              <a:endParaRPr lang="en-US"/>
            </a:p>
          </p:txBody>
        </p:sp>
        <p:sp>
          <p:nvSpPr>
            <p:cNvPr id="17" name="TextBox 17"/>
            <p:cNvSpPr txBox="1"/>
            <p:nvPr/>
          </p:nvSpPr>
          <p:spPr>
            <a:xfrm>
              <a:off x="0" y="-19050"/>
              <a:ext cx="467810" cy="265712"/>
            </a:xfrm>
            <a:prstGeom prst="rect">
              <a:avLst/>
            </a:prstGeom>
          </p:spPr>
          <p:txBody>
            <a:bodyPr lIns="50800" tIns="50800" rIns="50800" bIns="50800" rtlCol="0" anchor="ctr"/>
            <a:lstStyle/>
            <a:p>
              <a:pPr algn="ctr">
                <a:lnSpc>
                  <a:spcPts val="2783"/>
                </a:lnSpc>
              </a:pPr>
              <a:endParaRPr/>
            </a:p>
          </p:txBody>
        </p:sp>
      </p:grpSp>
      <p:grpSp>
        <p:nvGrpSpPr>
          <p:cNvPr id="19" name="Group 19"/>
          <p:cNvGrpSpPr/>
          <p:nvPr/>
        </p:nvGrpSpPr>
        <p:grpSpPr>
          <a:xfrm>
            <a:off x="16030363" y="896714"/>
            <a:ext cx="2680687" cy="897724"/>
            <a:chOff x="0" y="0"/>
            <a:chExt cx="706025" cy="236438"/>
          </a:xfrm>
        </p:grpSpPr>
        <p:sp>
          <p:nvSpPr>
            <p:cNvPr id="20" name="Freeform 20"/>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1" name="TextBox 21"/>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22" name="TextBox 22"/>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02/15</a:t>
            </a:r>
          </a:p>
        </p:txBody>
      </p:sp>
      <p:sp>
        <p:nvSpPr>
          <p:cNvPr id="23" name="TextBox 23"/>
          <p:cNvSpPr txBox="1"/>
          <p:nvPr/>
        </p:nvSpPr>
        <p:spPr>
          <a:xfrm>
            <a:off x="1753164" y="3553773"/>
            <a:ext cx="4976321" cy="1740089"/>
          </a:xfrm>
          <a:prstGeom prst="rect">
            <a:avLst/>
          </a:prstGeom>
        </p:spPr>
        <p:txBody>
          <a:bodyPr lIns="0" tIns="0" rIns="0" bIns="0" rtlCol="0" anchor="t">
            <a:spAutoFit/>
          </a:bodyPr>
          <a:lstStyle/>
          <a:p>
            <a:pPr algn="just">
              <a:lnSpc>
                <a:spcPts val="13653"/>
              </a:lnSpc>
              <a:spcBef>
                <a:spcPct val="0"/>
              </a:spcBef>
            </a:pPr>
            <a:r>
              <a:rPr lang="en-US" sz="11770" b="1">
                <a:solidFill>
                  <a:srgbClr val="FFFFFF"/>
                </a:solidFill>
                <a:latin typeface="Antonio Ultra-Bold"/>
                <a:ea typeface="Antonio Ultra-Bold"/>
                <a:cs typeface="Antonio Ultra-Bold"/>
                <a:sym typeface="Antonio Ultra-Bold"/>
              </a:rPr>
              <a:t>ABOUT</a:t>
            </a:r>
          </a:p>
        </p:txBody>
      </p:sp>
      <p:sp>
        <p:nvSpPr>
          <p:cNvPr id="24" name="TextBox 24"/>
          <p:cNvSpPr txBox="1"/>
          <p:nvPr/>
        </p:nvSpPr>
        <p:spPr>
          <a:xfrm>
            <a:off x="1753164" y="5040763"/>
            <a:ext cx="1701086" cy="1740089"/>
          </a:xfrm>
          <a:prstGeom prst="rect">
            <a:avLst/>
          </a:prstGeom>
        </p:spPr>
        <p:txBody>
          <a:bodyPr lIns="0" tIns="0" rIns="0" bIns="0" rtlCol="0" anchor="t">
            <a:spAutoFit/>
          </a:bodyPr>
          <a:lstStyle/>
          <a:p>
            <a:pPr algn="just">
              <a:lnSpc>
                <a:spcPts val="13653"/>
              </a:lnSpc>
              <a:spcBef>
                <a:spcPct val="0"/>
              </a:spcBef>
            </a:pPr>
            <a:r>
              <a:rPr lang="en-US" sz="11770">
                <a:solidFill>
                  <a:srgbClr val="FFFFFF"/>
                </a:solidFill>
                <a:latin typeface="Antonio Light"/>
                <a:ea typeface="Antonio Light"/>
                <a:cs typeface="Antonio Light"/>
                <a:sym typeface="Antonio Light"/>
              </a:rPr>
              <a:t>US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72049" y="8754671"/>
            <a:ext cx="5408361" cy="493362"/>
          </a:xfrm>
          <a:custGeom>
            <a:avLst/>
            <a:gdLst/>
            <a:ahLst/>
            <a:cxnLst/>
            <a:rect l="l" t="t" r="r" b="b"/>
            <a:pathLst>
              <a:path w="5408361" h="493362">
                <a:moveTo>
                  <a:pt x="0" y="0"/>
                </a:moveTo>
                <a:lnTo>
                  <a:pt x="5408361" y="0"/>
                </a:lnTo>
                <a:lnTo>
                  <a:pt x="5408361" y="493361"/>
                </a:lnTo>
                <a:lnTo>
                  <a:pt x="0" y="4933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685309" y="1448871"/>
            <a:ext cx="2807763" cy="345567"/>
          </a:xfrm>
          <a:prstGeom prst="rect">
            <a:avLst/>
          </a:prstGeom>
        </p:spPr>
        <p:txBody>
          <a:bodyPr lIns="0" tIns="0" rIns="0" bIns="0" rtlCol="0" anchor="t">
            <a:spAutoFit/>
          </a:bodyPr>
          <a:lstStyle/>
          <a:p>
            <a:pPr algn="l">
              <a:lnSpc>
                <a:spcPts val="2783"/>
              </a:lnSpc>
              <a:spcBef>
                <a:spcPct val="0"/>
              </a:spcBef>
            </a:pPr>
            <a:r>
              <a:rPr lang="en-US" sz="2400" b="1">
                <a:solidFill>
                  <a:srgbClr val="FFFFFF"/>
                </a:solidFill>
                <a:latin typeface="Montserrat Medium"/>
                <a:ea typeface="Montserrat Medium"/>
                <a:cs typeface="Montserrat Medium"/>
                <a:sym typeface="Montserrat Medium"/>
              </a:rPr>
              <a:t>Studio Shodwe</a:t>
            </a:r>
          </a:p>
        </p:txBody>
      </p:sp>
      <p:grpSp>
        <p:nvGrpSpPr>
          <p:cNvPr id="7" name="Group 7"/>
          <p:cNvGrpSpPr/>
          <p:nvPr/>
        </p:nvGrpSpPr>
        <p:grpSpPr>
          <a:xfrm>
            <a:off x="16030363" y="896714"/>
            <a:ext cx="2680687" cy="897724"/>
            <a:chOff x="0" y="0"/>
            <a:chExt cx="706025" cy="236438"/>
          </a:xfrm>
        </p:grpSpPr>
        <p:sp>
          <p:nvSpPr>
            <p:cNvPr id="8" name="Freeform 8"/>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0" name="TextBox 10"/>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10/15</a:t>
            </a:r>
          </a:p>
        </p:txBody>
      </p:sp>
      <p:sp>
        <p:nvSpPr>
          <p:cNvPr id="11" name="TextBox 11"/>
          <p:cNvSpPr txBox="1"/>
          <p:nvPr/>
        </p:nvSpPr>
        <p:spPr>
          <a:xfrm>
            <a:off x="2253489" y="8821647"/>
            <a:ext cx="3772302" cy="330835"/>
          </a:xfrm>
          <a:prstGeom prst="rect">
            <a:avLst/>
          </a:prstGeom>
        </p:spPr>
        <p:txBody>
          <a:bodyPr lIns="0" tIns="0" rIns="0" bIns="0" rtlCol="0" anchor="t">
            <a:spAutoFit/>
          </a:bodyPr>
          <a:lstStyle/>
          <a:p>
            <a:pPr algn="l">
              <a:lnSpc>
                <a:spcPts val="2720"/>
              </a:lnSpc>
            </a:pPr>
            <a:r>
              <a:rPr lang="en-US" sz="2000" b="1" spc="78">
                <a:solidFill>
                  <a:srgbClr val="FFFFFF"/>
                </a:solidFill>
                <a:latin typeface="Montserrat Medium"/>
                <a:ea typeface="Montserrat Medium"/>
                <a:cs typeface="Montserrat Medium"/>
                <a:sym typeface="Montserrat Medium"/>
              </a:rPr>
              <a:t>www.reallygreatsite.com</a:t>
            </a:r>
          </a:p>
        </p:txBody>
      </p:sp>
      <p:sp>
        <p:nvSpPr>
          <p:cNvPr id="12" name="TextBox 12"/>
          <p:cNvSpPr txBox="1"/>
          <p:nvPr/>
        </p:nvSpPr>
        <p:spPr>
          <a:xfrm>
            <a:off x="1865700" y="2760415"/>
            <a:ext cx="6275038" cy="1540483"/>
          </a:xfrm>
          <a:prstGeom prst="rect">
            <a:avLst/>
          </a:prstGeom>
        </p:spPr>
        <p:txBody>
          <a:bodyPr lIns="0" tIns="0" rIns="0" bIns="0" rtlCol="0" anchor="t">
            <a:spAutoFit/>
          </a:bodyPr>
          <a:lstStyle/>
          <a:p>
            <a:pPr algn="just">
              <a:lnSpc>
                <a:spcPts val="12056"/>
              </a:lnSpc>
              <a:spcBef>
                <a:spcPct val="0"/>
              </a:spcBef>
            </a:pPr>
            <a:r>
              <a:rPr lang="en-US" sz="10393" b="1">
                <a:solidFill>
                  <a:srgbClr val="FFFFFF"/>
                </a:solidFill>
                <a:latin typeface="Antonio Ultra-Bold"/>
                <a:ea typeface="Antonio Ultra-Bold"/>
                <a:cs typeface="Antonio Ultra-Bold"/>
                <a:sym typeface="Antonio Ultra-Bold"/>
              </a:rPr>
              <a:t>KEY </a:t>
            </a:r>
          </a:p>
        </p:txBody>
      </p:sp>
      <p:sp>
        <p:nvSpPr>
          <p:cNvPr id="13" name="TextBox 13"/>
          <p:cNvSpPr txBox="1"/>
          <p:nvPr/>
        </p:nvSpPr>
        <p:spPr>
          <a:xfrm>
            <a:off x="1865700" y="4179448"/>
            <a:ext cx="5515670" cy="1540483"/>
          </a:xfrm>
          <a:prstGeom prst="rect">
            <a:avLst/>
          </a:prstGeom>
        </p:spPr>
        <p:txBody>
          <a:bodyPr lIns="0" tIns="0" rIns="0" bIns="0" rtlCol="0" anchor="t">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CHALLENGES</a:t>
            </a:r>
          </a:p>
        </p:txBody>
      </p:sp>
      <p:sp>
        <p:nvSpPr>
          <p:cNvPr id="14" name="TextBox 14"/>
          <p:cNvSpPr txBox="1"/>
          <p:nvPr/>
        </p:nvSpPr>
        <p:spPr>
          <a:xfrm>
            <a:off x="1865700" y="6005205"/>
            <a:ext cx="4752807" cy="1345184"/>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grpSp>
        <p:nvGrpSpPr>
          <p:cNvPr id="15" name="Group 15"/>
          <p:cNvGrpSpPr/>
          <p:nvPr/>
        </p:nvGrpSpPr>
        <p:grpSpPr>
          <a:xfrm>
            <a:off x="9144000" y="3296472"/>
            <a:ext cx="18751960" cy="1195812"/>
            <a:chOff x="0" y="0"/>
            <a:chExt cx="4938788" cy="314946"/>
          </a:xfrm>
        </p:grpSpPr>
        <p:sp>
          <p:nvSpPr>
            <p:cNvPr id="16" name="Freeform 16"/>
            <p:cNvSpPr/>
            <p:nvPr/>
          </p:nvSpPr>
          <p:spPr>
            <a:xfrm>
              <a:off x="0" y="0"/>
              <a:ext cx="4938788" cy="314946"/>
            </a:xfrm>
            <a:custGeom>
              <a:avLst/>
              <a:gdLst/>
              <a:ahLst/>
              <a:cxnLst/>
              <a:rect l="l" t="t" r="r" b="b"/>
              <a:pathLst>
                <a:path w="4938788" h="314946">
                  <a:moveTo>
                    <a:pt x="0" y="0"/>
                  </a:moveTo>
                  <a:lnTo>
                    <a:pt x="4938788" y="0"/>
                  </a:lnTo>
                  <a:lnTo>
                    <a:pt x="4938788" y="314946"/>
                  </a:lnTo>
                  <a:lnTo>
                    <a:pt x="0" y="314946"/>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7" name="TextBox 17"/>
            <p:cNvSpPr txBox="1"/>
            <p:nvPr/>
          </p:nvSpPr>
          <p:spPr>
            <a:xfrm>
              <a:off x="0" y="-19050"/>
              <a:ext cx="4938788" cy="333996"/>
            </a:xfrm>
            <a:prstGeom prst="rect">
              <a:avLst/>
            </a:prstGeom>
          </p:spPr>
          <p:txBody>
            <a:bodyPr lIns="50800" tIns="50800" rIns="50800" bIns="50800" rtlCol="0" anchor="ctr"/>
            <a:lstStyle/>
            <a:p>
              <a:pPr algn="ctr">
                <a:lnSpc>
                  <a:spcPts val="2783"/>
                </a:lnSpc>
              </a:pPr>
              <a:endParaRPr/>
            </a:p>
          </p:txBody>
        </p:sp>
      </p:grpSp>
      <p:grpSp>
        <p:nvGrpSpPr>
          <p:cNvPr id="18" name="Group 18"/>
          <p:cNvGrpSpPr/>
          <p:nvPr/>
        </p:nvGrpSpPr>
        <p:grpSpPr>
          <a:xfrm>
            <a:off x="8140738" y="2722315"/>
            <a:ext cx="2014483" cy="2344125"/>
            <a:chOff x="0" y="0"/>
            <a:chExt cx="698500" cy="812800"/>
          </a:xfrm>
        </p:grpSpPr>
        <p:sp>
          <p:nvSpPr>
            <p:cNvPr id="19" name="Freeform 1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9"/>
              <a:stretch>
                <a:fillRect l="-48404" r="-48404"/>
              </a:stretch>
            </a:blipFill>
            <a:ln w="57150" cap="sq">
              <a:gradFill>
                <a:gsLst>
                  <a:gs pos="0">
                    <a:srgbClr val="243F81">
                      <a:alpha val="100000"/>
                    </a:srgbClr>
                  </a:gs>
                  <a:gs pos="100000">
                    <a:srgbClr val="288198">
                      <a:alpha val="100000"/>
                    </a:srgbClr>
                  </a:gs>
                </a:gsLst>
                <a:lin ang="0"/>
              </a:gradFill>
              <a:prstDash val="solid"/>
              <a:miter/>
            </a:ln>
          </p:spPr>
          <p:txBody>
            <a:bodyPr/>
            <a:lstStyle/>
            <a:p>
              <a:endParaRPr lang="en-US"/>
            </a:p>
          </p:txBody>
        </p:sp>
      </p:grpSp>
      <p:grpSp>
        <p:nvGrpSpPr>
          <p:cNvPr id="20" name="Group 20"/>
          <p:cNvGrpSpPr/>
          <p:nvPr/>
        </p:nvGrpSpPr>
        <p:grpSpPr>
          <a:xfrm>
            <a:off x="8912020" y="5865320"/>
            <a:ext cx="18751960" cy="1195812"/>
            <a:chOff x="0" y="0"/>
            <a:chExt cx="4938788" cy="314946"/>
          </a:xfrm>
        </p:grpSpPr>
        <p:sp>
          <p:nvSpPr>
            <p:cNvPr id="21" name="Freeform 21"/>
            <p:cNvSpPr/>
            <p:nvPr/>
          </p:nvSpPr>
          <p:spPr>
            <a:xfrm>
              <a:off x="0" y="0"/>
              <a:ext cx="4938788" cy="314946"/>
            </a:xfrm>
            <a:custGeom>
              <a:avLst/>
              <a:gdLst/>
              <a:ahLst/>
              <a:cxnLst/>
              <a:rect l="l" t="t" r="r" b="b"/>
              <a:pathLst>
                <a:path w="4938788" h="314946">
                  <a:moveTo>
                    <a:pt x="0" y="0"/>
                  </a:moveTo>
                  <a:lnTo>
                    <a:pt x="4938788" y="0"/>
                  </a:lnTo>
                  <a:lnTo>
                    <a:pt x="4938788" y="314946"/>
                  </a:lnTo>
                  <a:lnTo>
                    <a:pt x="0" y="314946"/>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2" name="TextBox 22"/>
            <p:cNvSpPr txBox="1"/>
            <p:nvPr/>
          </p:nvSpPr>
          <p:spPr>
            <a:xfrm>
              <a:off x="0" y="-19050"/>
              <a:ext cx="4938788" cy="333996"/>
            </a:xfrm>
            <a:prstGeom prst="rect">
              <a:avLst/>
            </a:prstGeom>
          </p:spPr>
          <p:txBody>
            <a:bodyPr lIns="50800" tIns="50800" rIns="50800" bIns="50800" rtlCol="0" anchor="ctr"/>
            <a:lstStyle/>
            <a:p>
              <a:pPr algn="ctr">
                <a:lnSpc>
                  <a:spcPts val="2783"/>
                </a:lnSpc>
              </a:pPr>
              <a:endParaRPr/>
            </a:p>
          </p:txBody>
        </p:sp>
      </p:grpSp>
      <p:grpSp>
        <p:nvGrpSpPr>
          <p:cNvPr id="23" name="Group 23"/>
          <p:cNvGrpSpPr/>
          <p:nvPr/>
        </p:nvGrpSpPr>
        <p:grpSpPr>
          <a:xfrm>
            <a:off x="8140738" y="5291164"/>
            <a:ext cx="2014483" cy="2344125"/>
            <a:chOff x="0" y="0"/>
            <a:chExt cx="698500" cy="812800"/>
          </a:xfrm>
        </p:grpSpPr>
        <p:sp>
          <p:nvSpPr>
            <p:cNvPr id="24" name="Freeform 2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10"/>
              <a:stretch>
                <a:fillRect l="-53281" r="-53281"/>
              </a:stretch>
            </a:blipFill>
            <a:ln w="57150" cap="sq">
              <a:gradFill>
                <a:gsLst>
                  <a:gs pos="0">
                    <a:srgbClr val="243F81">
                      <a:alpha val="100000"/>
                    </a:srgbClr>
                  </a:gs>
                  <a:gs pos="100000">
                    <a:srgbClr val="288198">
                      <a:alpha val="100000"/>
                    </a:srgbClr>
                  </a:gs>
                </a:gsLst>
                <a:lin ang="0"/>
              </a:gradFill>
              <a:prstDash val="solid"/>
              <a:miter/>
            </a:ln>
          </p:spPr>
          <p:txBody>
            <a:bodyPr/>
            <a:lstStyle/>
            <a:p>
              <a:endParaRPr lang="en-US"/>
            </a:p>
          </p:txBody>
        </p:sp>
      </p:grpSp>
      <p:sp>
        <p:nvSpPr>
          <p:cNvPr id="25" name="TextBox 25"/>
          <p:cNvSpPr txBox="1"/>
          <p:nvPr/>
        </p:nvSpPr>
        <p:spPr>
          <a:xfrm>
            <a:off x="10618196" y="3388473"/>
            <a:ext cx="6422991" cy="101180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
        <p:nvSpPr>
          <p:cNvPr id="26" name="TextBox 26"/>
          <p:cNvSpPr txBox="1"/>
          <p:nvPr/>
        </p:nvSpPr>
        <p:spPr>
          <a:xfrm>
            <a:off x="10618196" y="2823075"/>
            <a:ext cx="4249005" cy="34505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Ultra-Bold"/>
                <a:ea typeface="Raleway Ultra-Bold"/>
                <a:cs typeface="Raleway Ultra-Bold"/>
                <a:sym typeface="Raleway Ultra-Bold"/>
              </a:rPr>
              <a:t>Evolving Threat Landscape</a:t>
            </a:r>
          </a:p>
        </p:txBody>
      </p:sp>
      <p:sp>
        <p:nvSpPr>
          <p:cNvPr id="27" name="TextBox 27"/>
          <p:cNvSpPr txBox="1"/>
          <p:nvPr/>
        </p:nvSpPr>
        <p:spPr>
          <a:xfrm>
            <a:off x="10618196" y="5897905"/>
            <a:ext cx="6422991" cy="101180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Medium"/>
                <a:ea typeface="Raleway Medium"/>
                <a:cs typeface="Raleway Medium"/>
                <a:sym typeface="Raleway Medium"/>
              </a:rPr>
              <a:t>Lorem ipsum dolor sit amet, consectetur adipiscing elit, sed do eiusmod tempor incididunt ut labore et dolore magna aliqua. .</a:t>
            </a:r>
          </a:p>
        </p:txBody>
      </p:sp>
      <p:sp>
        <p:nvSpPr>
          <p:cNvPr id="28" name="TextBox 28"/>
          <p:cNvSpPr txBox="1"/>
          <p:nvPr/>
        </p:nvSpPr>
        <p:spPr>
          <a:xfrm>
            <a:off x="10618196" y="5332507"/>
            <a:ext cx="5575683" cy="345059"/>
          </a:xfrm>
          <a:prstGeom prst="rect">
            <a:avLst/>
          </a:prstGeom>
        </p:spPr>
        <p:txBody>
          <a:bodyPr lIns="0" tIns="0" rIns="0" bIns="0" rtlCol="0" anchor="t">
            <a:spAutoFit/>
          </a:bodyPr>
          <a:lstStyle/>
          <a:p>
            <a:pPr algn="l">
              <a:lnSpc>
                <a:spcPts val="2668"/>
              </a:lnSpc>
              <a:spcBef>
                <a:spcPct val="0"/>
              </a:spcBef>
            </a:pPr>
            <a:r>
              <a:rPr lang="en-US" sz="2300" b="1">
                <a:solidFill>
                  <a:srgbClr val="FFFFFF"/>
                </a:solidFill>
                <a:latin typeface="Raleway Ultra-Bold"/>
                <a:ea typeface="Raleway Ultra-Bold"/>
                <a:cs typeface="Raleway Ultra-Bold"/>
                <a:sym typeface="Raleway Ultra-Bold"/>
              </a:rPr>
              <a:t>Complexity of IT Environments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F11EBA4A-9F3C-E3B3-A527-E2A25C3ADE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27A1F2-B7AC-A072-E668-32680635F0B8}"/>
              </a:ext>
            </a:extLst>
          </p:cNvPr>
          <p:cNvSpPr/>
          <p:nvPr/>
        </p:nvSpPr>
        <p:spPr>
          <a:xfrm flipH="1">
            <a:off x="-3097749" y="-2835692"/>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4" name="Freeform 4">
            <a:extLst>
              <a:ext uri="{FF2B5EF4-FFF2-40B4-BE49-F238E27FC236}">
                <a16:creationId xmlns:a16="http://schemas.microsoft.com/office/drawing/2014/main" id="{153B077C-2A70-9DB7-9A66-BF7DFD42640F}"/>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853CE937-758D-8DE8-6D98-9D12D502398C}"/>
              </a:ext>
            </a:extLst>
          </p:cNvPr>
          <p:cNvGrpSpPr/>
          <p:nvPr/>
        </p:nvGrpSpPr>
        <p:grpSpPr>
          <a:xfrm>
            <a:off x="11504067" y="2358141"/>
            <a:ext cx="1148007" cy="1148007"/>
            <a:chOff x="0" y="0"/>
            <a:chExt cx="812800" cy="812800"/>
          </a:xfrm>
        </p:grpSpPr>
        <p:sp>
          <p:nvSpPr>
            <p:cNvPr id="9" name="Freeform 9">
              <a:extLst>
                <a:ext uri="{FF2B5EF4-FFF2-40B4-BE49-F238E27FC236}">
                  <a16:creationId xmlns:a16="http://schemas.microsoft.com/office/drawing/2014/main" id="{42145F67-F0F5-4E54-A8F9-4996B09632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0" name="TextBox 10">
              <a:extLst>
                <a:ext uri="{FF2B5EF4-FFF2-40B4-BE49-F238E27FC236}">
                  <a16:creationId xmlns:a16="http://schemas.microsoft.com/office/drawing/2014/main" id="{B4BC58D6-D4FF-FB75-CEDD-97D6CB6D1C22}"/>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2" name="Group 12">
            <a:extLst>
              <a:ext uri="{FF2B5EF4-FFF2-40B4-BE49-F238E27FC236}">
                <a16:creationId xmlns:a16="http://schemas.microsoft.com/office/drawing/2014/main" id="{6C860E92-B431-B322-88DD-87D436F5BE1D}"/>
              </a:ext>
            </a:extLst>
          </p:cNvPr>
          <p:cNvGrpSpPr/>
          <p:nvPr/>
        </p:nvGrpSpPr>
        <p:grpSpPr>
          <a:xfrm>
            <a:off x="16111293" y="7179103"/>
            <a:ext cx="1148007" cy="1148007"/>
            <a:chOff x="0" y="0"/>
            <a:chExt cx="812800" cy="812800"/>
          </a:xfrm>
        </p:grpSpPr>
        <p:sp>
          <p:nvSpPr>
            <p:cNvPr id="13" name="Freeform 13">
              <a:extLst>
                <a:ext uri="{FF2B5EF4-FFF2-40B4-BE49-F238E27FC236}">
                  <a16:creationId xmlns:a16="http://schemas.microsoft.com/office/drawing/2014/main" id="{ADD8C145-DCE0-8FFD-FB98-90EDE97DA1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4" name="TextBox 14">
              <a:extLst>
                <a:ext uri="{FF2B5EF4-FFF2-40B4-BE49-F238E27FC236}">
                  <a16:creationId xmlns:a16="http://schemas.microsoft.com/office/drawing/2014/main" id="{B0586B34-2D6C-4160-FD68-C1F3D6D9F78D}"/>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5" name="Group 15">
            <a:extLst>
              <a:ext uri="{FF2B5EF4-FFF2-40B4-BE49-F238E27FC236}">
                <a16:creationId xmlns:a16="http://schemas.microsoft.com/office/drawing/2014/main" id="{A03BDF0F-2CEC-23AF-CC49-8FCD4EA147DD}"/>
              </a:ext>
            </a:extLst>
          </p:cNvPr>
          <p:cNvGrpSpPr/>
          <p:nvPr/>
        </p:nvGrpSpPr>
        <p:grpSpPr>
          <a:xfrm>
            <a:off x="2793877" y="4672935"/>
            <a:ext cx="1776216" cy="936546"/>
            <a:chOff x="0" y="0"/>
            <a:chExt cx="467810" cy="246662"/>
          </a:xfrm>
        </p:grpSpPr>
        <p:sp>
          <p:nvSpPr>
            <p:cNvPr id="16" name="Freeform 16">
              <a:extLst>
                <a:ext uri="{FF2B5EF4-FFF2-40B4-BE49-F238E27FC236}">
                  <a16:creationId xmlns:a16="http://schemas.microsoft.com/office/drawing/2014/main" id="{977B478C-BCD2-FB81-E460-E59ECF3C7845}"/>
                </a:ext>
              </a:extLst>
            </p:cNvPr>
            <p:cNvSpPr/>
            <p:nvPr/>
          </p:nvSpPr>
          <p:spPr>
            <a:xfrm>
              <a:off x="0" y="0"/>
              <a:ext cx="467810" cy="246662"/>
            </a:xfrm>
            <a:custGeom>
              <a:avLst/>
              <a:gdLst/>
              <a:ahLst/>
              <a:cxnLst/>
              <a:rect l="l" t="t" r="r" b="b"/>
              <a:pathLst>
                <a:path w="467810" h="246662">
                  <a:moveTo>
                    <a:pt x="0" y="0"/>
                  </a:moveTo>
                  <a:lnTo>
                    <a:pt x="467810" y="0"/>
                  </a:lnTo>
                  <a:lnTo>
                    <a:pt x="467810" y="246662"/>
                  </a:lnTo>
                  <a:lnTo>
                    <a:pt x="0" y="246662"/>
                  </a:lnTo>
                  <a:close/>
                </a:path>
              </a:pathLst>
            </a:custGeom>
            <a:gradFill rotWithShape="1">
              <a:gsLst>
                <a:gs pos="0">
                  <a:srgbClr val="FFFFFF">
                    <a:alpha val="46000"/>
                  </a:srgbClr>
                </a:gs>
                <a:gs pos="100000">
                  <a:srgbClr val="9B9B9B">
                    <a:alpha val="5520"/>
                  </a:srgbClr>
                </a:gs>
              </a:gsLst>
              <a:lin ang="0"/>
            </a:gradFill>
          </p:spPr>
          <p:txBody>
            <a:bodyPr/>
            <a:lstStyle/>
            <a:p>
              <a:endParaRPr lang="en-US"/>
            </a:p>
          </p:txBody>
        </p:sp>
        <p:sp>
          <p:nvSpPr>
            <p:cNvPr id="17" name="TextBox 17">
              <a:extLst>
                <a:ext uri="{FF2B5EF4-FFF2-40B4-BE49-F238E27FC236}">
                  <a16:creationId xmlns:a16="http://schemas.microsoft.com/office/drawing/2014/main" id="{6A547CC0-F657-0977-E14A-4F64144E507D}"/>
                </a:ext>
              </a:extLst>
            </p:cNvPr>
            <p:cNvSpPr txBox="1"/>
            <p:nvPr/>
          </p:nvSpPr>
          <p:spPr>
            <a:xfrm>
              <a:off x="0" y="-19050"/>
              <a:ext cx="467810" cy="265712"/>
            </a:xfrm>
            <a:prstGeom prst="rect">
              <a:avLst/>
            </a:prstGeom>
          </p:spPr>
          <p:txBody>
            <a:bodyPr lIns="50800" tIns="50800" rIns="50800" bIns="50800" rtlCol="0" anchor="ctr"/>
            <a:lstStyle/>
            <a:p>
              <a:pPr algn="ctr">
                <a:lnSpc>
                  <a:spcPts val="2783"/>
                </a:lnSpc>
              </a:pPr>
              <a:endParaRPr/>
            </a:p>
          </p:txBody>
        </p:sp>
      </p:grpSp>
      <p:grpSp>
        <p:nvGrpSpPr>
          <p:cNvPr id="19" name="Group 19">
            <a:extLst>
              <a:ext uri="{FF2B5EF4-FFF2-40B4-BE49-F238E27FC236}">
                <a16:creationId xmlns:a16="http://schemas.microsoft.com/office/drawing/2014/main" id="{71181047-5319-9101-F558-B1AAA023E17A}"/>
              </a:ext>
            </a:extLst>
          </p:cNvPr>
          <p:cNvGrpSpPr/>
          <p:nvPr/>
        </p:nvGrpSpPr>
        <p:grpSpPr>
          <a:xfrm>
            <a:off x="16030363" y="896714"/>
            <a:ext cx="2680687" cy="897724"/>
            <a:chOff x="0" y="0"/>
            <a:chExt cx="706025" cy="236438"/>
          </a:xfrm>
        </p:grpSpPr>
        <p:sp>
          <p:nvSpPr>
            <p:cNvPr id="20" name="Freeform 20">
              <a:extLst>
                <a:ext uri="{FF2B5EF4-FFF2-40B4-BE49-F238E27FC236}">
                  <a16:creationId xmlns:a16="http://schemas.microsoft.com/office/drawing/2014/main" id="{9C29611A-20FD-39F1-103D-643B9429A7E5}"/>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1" name="TextBox 21">
              <a:extLst>
                <a:ext uri="{FF2B5EF4-FFF2-40B4-BE49-F238E27FC236}">
                  <a16:creationId xmlns:a16="http://schemas.microsoft.com/office/drawing/2014/main" id="{C28185E4-48A1-96A5-D26C-4034E5D79187}"/>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22" name="TextBox 22">
            <a:extLst>
              <a:ext uri="{FF2B5EF4-FFF2-40B4-BE49-F238E27FC236}">
                <a16:creationId xmlns:a16="http://schemas.microsoft.com/office/drawing/2014/main" id="{4C2B31E8-0B5B-F825-D60D-FD114118E78F}"/>
              </a:ext>
            </a:extLst>
          </p:cNvPr>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00" b="1" spc="199">
                <a:solidFill>
                  <a:srgbClr val="FFFFFF"/>
                </a:solidFill>
                <a:latin typeface="Montserrat Medium"/>
                <a:ea typeface="Montserrat Medium"/>
                <a:cs typeface="Montserrat Medium"/>
                <a:sym typeface="Montserrat Medium"/>
              </a:rPr>
              <a:t>03/15</a:t>
            </a:r>
            <a:endParaRPr lang="en-US" sz="1920" b="1" spc="199">
              <a:solidFill>
                <a:srgbClr val="FFFFFF"/>
              </a:solidFill>
              <a:latin typeface="Montserrat Medium"/>
              <a:ea typeface="Montserrat Medium"/>
              <a:cs typeface="Montserrat Medium"/>
              <a:sym typeface="Montserrat Medium"/>
            </a:endParaRPr>
          </a:p>
        </p:txBody>
      </p:sp>
      <p:sp>
        <p:nvSpPr>
          <p:cNvPr id="5" name="TextBox 4">
            <a:extLst>
              <a:ext uri="{FF2B5EF4-FFF2-40B4-BE49-F238E27FC236}">
                <a16:creationId xmlns:a16="http://schemas.microsoft.com/office/drawing/2014/main" id="{8F9F8E5D-76C0-B5B0-1E87-C2B8BA0D96AB}"/>
              </a:ext>
            </a:extLst>
          </p:cNvPr>
          <p:cNvSpPr txBox="1"/>
          <p:nvPr/>
        </p:nvSpPr>
        <p:spPr>
          <a:xfrm>
            <a:off x="225982" y="625689"/>
            <a:ext cx="10338878" cy="707886"/>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Calibri"/>
                <a:cs typeface="Calibri"/>
              </a:rPr>
              <a:t>Minimizing K in K-Plane Graph Drawings</a:t>
            </a:r>
          </a:p>
        </p:txBody>
      </p:sp>
      <p:sp>
        <p:nvSpPr>
          <p:cNvPr id="25" name="TextBox 24">
            <a:extLst>
              <a:ext uri="{FF2B5EF4-FFF2-40B4-BE49-F238E27FC236}">
                <a16:creationId xmlns:a16="http://schemas.microsoft.com/office/drawing/2014/main" id="{569B2CCE-A72A-14BA-54EF-6C51B53A9865}"/>
              </a:ext>
            </a:extLst>
          </p:cNvPr>
          <p:cNvSpPr txBox="1"/>
          <p:nvPr/>
        </p:nvSpPr>
        <p:spPr>
          <a:xfrm>
            <a:off x="223987" y="1729065"/>
            <a:ext cx="17845388" cy="803296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3200">
                <a:solidFill>
                  <a:schemeClr val="bg1"/>
                </a:solidFill>
                <a:ea typeface="+mn-lt"/>
                <a:cs typeface="+mn-lt"/>
              </a:rPr>
              <a:t>It is known that solving the exact k-planarity problem is NP-hard for every fixed k ≥ 1 [2, 3].</a:t>
            </a:r>
            <a:endParaRPr lang="en-US">
              <a:solidFill>
                <a:schemeClr val="bg1"/>
              </a:solidFill>
            </a:endParaRPr>
          </a:p>
          <a:p>
            <a:pPr algn="just"/>
            <a:r>
              <a:rPr lang="en-US" sz="3200">
                <a:solidFill>
                  <a:schemeClr val="bg1"/>
                </a:solidFill>
                <a:ea typeface="+mn-lt"/>
                <a:cs typeface="+mn-lt"/>
              </a:rPr>
              <a:t>We construct the graphs such that the maximum number of crossings per edge is within a small additive constant of the theoretically optimal value. We call such drawings almost-k-crossing drawings.</a:t>
            </a:r>
          </a:p>
          <a:p>
            <a:pPr algn="just"/>
            <a:endParaRPr lang="en-US" sz="3200">
              <a:solidFill>
                <a:schemeClr val="bg1"/>
              </a:solidFill>
              <a:ea typeface="Calibri"/>
              <a:cs typeface="Calibri"/>
            </a:endParaRPr>
          </a:p>
          <a:p>
            <a:pPr algn="just"/>
            <a:r>
              <a:rPr lang="en-US" sz="3200">
                <a:solidFill>
                  <a:schemeClr val="bg1"/>
                </a:solidFill>
                <a:ea typeface="+mn-lt"/>
                <a:cs typeface="+mn-lt"/>
              </a:rPr>
              <a:t>Pach and Tóth proved that E </a:t>
            </a:r>
            <a:r>
              <a:rPr lang="en-US" sz="3200" b="1">
                <a:solidFill>
                  <a:schemeClr val="bg1"/>
                </a:solidFill>
                <a:ea typeface="+mn-lt"/>
                <a:cs typeface="+mn-lt"/>
              </a:rPr>
              <a:t>≤ </a:t>
            </a:r>
            <a:r>
              <a:rPr lang="en-US" sz="3200">
                <a:solidFill>
                  <a:schemeClr val="bg1"/>
                </a:solidFill>
                <a:ea typeface="+mn-lt"/>
                <a:cs typeface="+mn-lt"/>
              </a:rPr>
              <a:t>4.108V</a:t>
            </a:r>
            <a:r>
              <a:rPr lang="en-US" sz="3200">
                <a:solidFill>
                  <a:schemeClr val="bg1"/>
                </a:solidFill>
                <a:latin typeface="Arial"/>
                <a:ea typeface="+mn-lt"/>
                <a:cs typeface="Arial"/>
              </a:rPr>
              <a:t>√k, which is equivalent to </a:t>
            </a:r>
            <a:r>
              <a:rPr lang="en-US" sz="3200" b="1">
                <a:solidFill>
                  <a:schemeClr val="bg1"/>
                </a:solidFill>
                <a:latin typeface="Calibri"/>
                <a:ea typeface="+mn-lt"/>
                <a:cs typeface="Calibri"/>
              </a:rPr>
              <a:t>E² / (c x V²)  </a:t>
            </a:r>
            <a:r>
              <a:rPr lang="en-US" sz="3200">
                <a:solidFill>
                  <a:schemeClr val="bg1"/>
                </a:solidFill>
                <a:latin typeface="Calibri"/>
                <a:ea typeface="+mn-lt"/>
                <a:cs typeface="Calibri"/>
              </a:rPr>
              <a:t>≤ k, where c = 16,875.</a:t>
            </a:r>
            <a:r>
              <a:rPr lang="en-US" sz="3200">
                <a:solidFill>
                  <a:schemeClr val="bg1"/>
                </a:solidFill>
                <a:ea typeface="+mn-lt"/>
                <a:cs typeface="+mn-lt"/>
              </a:rPr>
              <a:t>         For k ≤ 4, there is a better bound, (k + 3)(v - 2), which is tight for k = 1 and 2. </a:t>
            </a:r>
            <a:endParaRPr lang="en-US">
              <a:solidFill>
                <a:schemeClr val="bg1"/>
              </a:solidFill>
              <a:ea typeface="Calibri"/>
              <a:cs typeface="Calibri"/>
            </a:endParaRPr>
          </a:p>
          <a:p>
            <a:pPr algn="just"/>
            <a:r>
              <a:rPr lang="en-US" sz="3200">
                <a:solidFill>
                  <a:schemeClr val="bg1"/>
                </a:solidFill>
                <a:ea typeface="Calibri"/>
                <a:cs typeface="Calibri"/>
              </a:rPr>
              <a:t>They describe a geometric construction that </a:t>
            </a:r>
            <a:r>
              <a:rPr lang="en-US" sz="3200">
                <a:solidFill>
                  <a:schemeClr val="bg1"/>
                </a:solidFill>
                <a:ea typeface="+mn-lt"/>
                <a:cs typeface="+mn-lt"/>
              </a:rPr>
              <a:t>asymptotically achieves the bound above.</a:t>
            </a:r>
            <a:endParaRPr lang="en-US" sz="3200">
              <a:solidFill>
                <a:schemeClr val="bg1"/>
              </a:solidFill>
              <a:ea typeface="Calibri"/>
              <a:cs typeface="Calibri"/>
            </a:endParaRPr>
          </a:p>
          <a:p>
            <a:pPr algn="just"/>
            <a:endParaRPr lang="en-US" sz="3200">
              <a:solidFill>
                <a:schemeClr val="bg1"/>
              </a:solidFill>
              <a:ea typeface="+mn-lt"/>
              <a:cs typeface="+mn-lt"/>
            </a:endParaRPr>
          </a:p>
          <a:p>
            <a:pPr algn="just"/>
            <a:r>
              <a:rPr lang="en-US" sz="3200">
                <a:solidFill>
                  <a:schemeClr val="bg1"/>
                </a:solidFill>
                <a:ea typeface="+mn-lt"/>
                <a:cs typeface="+mn-lt"/>
              </a:rPr>
              <a:t>Grid placement</a:t>
            </a:r>
          </a:p>
          <a:p>
            <a:pPr algn="just"/>
            <a:r>
              <a:rPr lang="en-US" sz="3200">
                <a:solidFill>
                  <a:schemeClr val="bg1"/>
                </a:solidFill>
                <a:ea typeface="+mn-lt"/>
                <a:cs typeface="+mn-lt"/>
              </a:rPr>
              <a:t>Let r = [√V ]. Place the V vertices as distinct points on an r × r integer grid positioned at</a:t>
            </a:r>
            <a:endParaRPr lang="en-US" sz="3200">
              <a:solidFill>
                <a:schemeClr val="bg1"/>
              </a:solidFill>
              <a:ea typeface="Calibri"/>
              <a:cs typeface="Calibri"/>
            </a:endParaRPr>
          </a:p>
          <a:p>
            <a:pPr algn="just"/>
            <a:r>
              <a:rPr lang="en-US" sz="3200">
                <a:solidFill>
                  <a:schemeClr val="bg1"/>
                </a:solidFill>
                <a:ea typeface="+mn-lt"/>
                <a:cs typeface="+mn-lt"/>
              </a:rPr>
              <a:t>P = {(</a:t>
            </a:r>
            <a:r>
              <a:rPr lang="en-US" sz="3200" err="1">
                <a:solidFill>
                  <a:schemeClr val="bg1"/>
                </a:solidFill>
                <a:ea typeface="+mn-lt"/>
                <a:cs typeface="+mn-lt"/>
              </a:rPr>
              <a:t>i</a:t>
            </a:r>
            <a:r>
              <a:rPr lang="en-US" sz="3200">
                <a:solidFill>
                  <a:schemeClr val="bg1"/>
                </a:solidFill>
                <a:ea typeface="+mn-lt"/>
                <a:cs typeface="+mn-lt"/>
              </a:rPr>
              <a:t>, j) : 0 ≤ </a:t>
            </a:r>
            <a:r>
              <a:rPr lang="en-US" sz="3200" err="1">
                <a:solidFill>
                  <a:schemeClr val="bg1"/>
                </a:solidFill>
                <a:ea typeface="+mn-lt"/>
                <a:cs typeface="+mn-lt"/>
              </a:rPr>
              <a:t>i</a:t>
            </a:r>
            <a:r>
              <a:rPr lang="en-US" sz="3200">
                <a:solidFill>
                  <a:schemeClr val="bg1"/>
                </a:solidFill>
                <a:ea typeface="+mn-lt"/>
                <a:cs typeface="+mn-lt"/>
              </a:rPr>
              <a:t>, j &lt; r}, with a small random perturbation of size ε &gt; 0 to avoid collinearities.</a:t>
            </a:r>
            <a:endParaRPr lang="en-US" sz="3200">
              <a:solidFill>
                <a:schemeClr val="bg1"/>
              </a:solidFill>
              <a:ea typeface="Calibri"/>
              <a:cs typeface="Calibri"/>
            </a:endParaRPr>
          </a:p>
          <a:p>
            <a:pPr algn="just"/>
            <a:endParaRPr lang="en-US" sz="3200">
              <a:solidFill>
                <a:schemeClr val="bg1"/>
              </a:solidFill>
              <a:ea typeface="+mn-lt"/>
              <a:cs typeface="+mn-lt"/>
            </a:endParaRPr>
          </a:p>
          <a:p>
            <a:pPr algn="just"/>
            <a:r>
              <a:rPr lang="en-US" sz="3200">
                <a:solidFill>
                  <a:schemeClr val="bg1"/>
                </a:solidFill>
                <a:ea typeface="+mn-lt"/>
                <a:cs typeface="+mn-lt"/>
              </a:rPr>
              <a:t>Distance threshold. </a:t>
            </a:r>
          </a:p>
          <a:p>
            <a:pPr algn="just"/>
            <a:r>
              <a:rPr lang="en-US" sz="3200">
                <a:solidFill>
                  <a:schemeClr val="bg1"/>
                </a:solidFill>
                <a:ea typeface="+mn-lt"/>
                <a:cs typeface="+mn-lt"/>
              </a:rPr>
              <a:t>Define a distance parameter d &gt; 0. The drawing Gd is defined by connecting two vertices u and v by a straight-line segment if and only if ∥P (u) − P (v)∥ ≤ d. Pach and Tóth  choose d ≈ </a:t>
            </a:r>
            <a:r>
              <a:rPr lang="en-US" sz="3200">
                <a:solidFill>
                  <a:schemeClr val="bg1"/>
                </a:solidFill>
                <a:latin typeface="Arial"/>
                <a:ea typeface="+mn-lt"/>
                <a:cs typeface="Arial"/>
              </a:rPr>
              <a:t>√(2E / (</a:t>
            </a:r>
            <a:r>
              <a:rPr lang="en-US" sz="3200">
                <a:solidFill>
                  <a:schemeClr val="bg1"/>
                </a:solidFill>
                <a:ea typeface="+mn-lt"/>
                <a:cs typeface="+mn-lt"/>
              </a:rPr>
              <a:t>πV</a:t>
            </a:r>
            <a:r>
              <a:rPr lang="en-US" sz="3200">
                <a:solidFill>
                  <a:schemeClr val="bg1"/>
                </a:solidFill>
                <a:latin typeface="Arial"/>
                <a:ea typeface="+mn-lt"/>
                <a:cs typeface="Arial"/>
              </a:rPr>
              <a:t>)).</a:t>
            </a:r>
            <a:endParaRPr lang="en-US" sz="3200">
              <a:solidFill>
                <a:schemeClr val="bg1"/>
              </a:solidFill>
              <a:ea typeface="Calibri"/>
              <a:cs typeface="Calibri"/>
            </a:endParaRPr>
          </a:p>
          <a:p>
            <a:pPr algn="just"/>
            <a:endParaRPr lang="en-US" sz="3600">
              <a:solidFill>
                <a:schemeClr val="bg1"/>
              </a:solidFill>
              <a:ea typeface="Calibri"/>
              <a:cs typeface="Calibri"/>
            </a:endParaRPr>
          </a:p>
        </p:txBody>
      </p:sp>
    </p:spTree>
    <p:extLst>
      <p:ext uri="{BB962C8B-B14F-4D97-AF65-F5344CB8AC3E}">
        <p14:creationId xmlns:p14="http://schemas.microsoft.com/office/powerpoint/2010/main" val="298381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B040C974-60F3-6708-16EB-3AE25E42E4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46C5EDB-7B15-662A-A079-CBA6CBD2CB7A}"/>
              </a:ext>
            </a:extLst>
          </p:cNvPr>
          <p:cNvSpPr/>
          <p:nvPr/>
        </p:nvSpPr>
        <p:spPr>
          <a:xfrm flipH="1">
            <a:off x="-2984260" y="-2187182"/>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4" name="Freeform 4">
            <a:extLst>
              <a:ext uri="{FF2B5EF4-FFF2-40B4-BE49-F238E27FC236}">
                <a16:creationId xmlns:a16="http://schemas.microsoft.com/office/drawing/2014/main" id="{227D7732-5EC7-44D9-E3CB-17439D7DB914}"/>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669E033D-5A56-4694-C131-C6A9D56E8A1E}"/>
              </a:ext>
            </a:extLst>
          </p:cNvPr>
          <p:cNvGrpSpPr/>
          <p:nvPr/>
        </p:nvGrpSpPr>
        <p:grpSpPr>
          <a:xfrm>
            <a:off x="11504067" y="2358141"/>
            <a:ext cx="1148007" cy="1148007"/>
            <a:chOff x="0" y="0"/>
            <a:chExt cx="812800" cy="812800"/>
          </a:xfrm>
        </p:grpSpPr>
        <p:sp>
          <p:nvSpPr>
            <p:cNvPr id="9" name="Freeform 9">
              <a:extLst>
                <a:ext uri="{FF2B5EF4-FFF2-40B4-BE49-F238E27FC236}">
                  <a16:creationId xmlns:a16="http://schemas.microsoft.com/office/drawing/2014/main" id="{37FFFB07-04A7-3876-B4FE-CFFC328D0E7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0" name="TextBox 10">
              <a:extLst>
                <a:ext uri="{FF2B5EF4-FFF2-40B4-BE49-F238E27FC236}">
                  <a16:creationId xmlns:a16="http://schemas.microsoft.com/office/drawing/2014/main" id="{7326C709-8CBF-D00B-5785-FD713DDD0752}"/>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2" name="Group 12">
            <a:extLst>
              <a:ext uri="{FF2B5EF4-FFF2-40B4-BE49-F238E27FC236}">
                <a16:creationId xmlns:a16="http://schemas.microsoft.com/office/drawing/2014/main" id="{69D9D4C2-75DE-A9BF-C0BD-C409A38817F3}"/>
              </a:ext>
            </a:extLst>
          </p:cNvPr>
          <p:cNvGrpSpPr/>
          <p:nvPr/>
        </p:nvGrpSpPr>
        <p:grpSpPr>
          <a:xfrm>
            <a:off x="16111293" y="7179103"/>
            <a:ext cx="1148007" cy="1148007"/>
            <a:chOff x="0" y="0"/>
            <a:chExt cx="812800" cy="812800"/>
          </a:xfrm>
        </p:grpSpPr>
        <p:sp>
          <p:nvSpPr>
            <p:cNvPr id="13" name="Freeform 13">
              <a:extLst>
                <a:ext uri="{FF2B5EF4-FFF2-40B4-BE49-F238E27FC236}">
                  <a16:creationId xmlns:a16="http://schemas.microsoft.com/office/drawing/2014/main" id="{81C9B055-5C2E-18DF-BFC9-ADADA45410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4" name="TextBox 14">
              <a:extLst>
                <a:ext uri="{FF2B5EF4-FFF2-40B4-BE49-F238E27FC236}">
                  <a16:creationId xmlns:a16="http://schemas.microsoft.com/office/drawing/2014/main" id="{74A4AF6D-7900-DE0D-381A-8DC405B73F43}"/>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5" name="Group 15">
            <a:extLst>
              <a:ext uri="{FF2B5EF4-FFF2-40B4-BE49-F238E27FC236}">
                <a16:creationId xmlns:a16="http://schemas.microsoft.com/office/drawing/2014/main" id="{525E6149-C225-4D59-74C0-757C5EDA2F18}"/>
              </a:ext>
            </a:extLst>
          </p:cNvPr>
          <p:cNvGrpSpPr/>
          <p:nvPr/>
        </p:nvGrpSpPr>
        <p:grpSpPr>
          <a:xfrm>
            <a:off x="2793877" y="4672935"/>
            <a:ext cx="1776216" cy="936546"/>
            <a:chOff x="0" y="0"/>
            <a:chExt cx="467810" cy="246662"/>
          </a:xfrm>
        </p:grpSpPr>
        <p:sp>
          <p:nvSpPr>
            <p:cNvPr id="16" name="Freeform 16">
              <a:extLst>
                <a:ext uri="{FF2B5EF4-FFF2-40B4-BE49-F238E27FC236}">
                  <a16:creationId xmlns:a16="http://schemas.microsoft.com/office/drawing/2014/main" id="{5A62FE7D-B1A1-E9E6-665E-68D796B98BAA}"/>
                </a:ext>
              </a:extLst>
            </p:cNvPr>
            <p:cNvSpPr/>
            <p:nvPr/>
          </p:nvSpPr>
          <p:spPr>
            <a:xfrm>
              <a:off x="0" y="0"/>
              <a:ext cx="467810" cy="246662"/>
            </a:xfrm>
            <a:custGeom>
              <a:avLst/>
              <a:gdLst/>
              <a:ahLst/>
              <a:cxnLst/>
              <a:rect l="l" t="t" r="r" b="b"/>
              <a:pathLst>
                <a:path w="467810" h="246662">
                  <a:moveTo>
                    <a:pt x="0" y="0"/>
                  </a:moveTo>
                  <a:lnTo>
                    <a:pt x="467810" y="0"/>
                  </a:lnTo>
                  <a:lnTo>
                    <a:pt x="467810" y="246662"/>
                  </a:lnTo>
                  <a:lnTo>
                    <a:pt x="0" y="246662"/>
                  </a:lnTo>
                  <a:close/>
                </a:path>
              </a:pathLst>
            </a:custGeom>
            <a:gradFill rotWithShape="1">
              <a:gsLst>
                <a:gs pos="0">
                  <a:srgbClr val="FFFFFF">
                    <a:alpha val="46000"/>
                  </a:srgbClr>
                </a:gs>
                <a:gs pos="100000">
                  <a:srgbClr val="9B9B9B">
                    <a:alpha val="5520"/>
                  </a:srgbClr>
                </a:gs>
              </a:gsLst>
              <a:lin ang="0"/>
            </a:gradFill>
          </p:spPr>
          <p:txBody>
            <a:bodyPr/>
            <a:lstStyle/>
            <a:p>
              <a:endParaRPr lang="en-US"/>
            </a:p>
          </p:txBody>
        </p:sp>
        <p:sp>
          <p:nvSpPr>
            <p:cNvPr id="17" name="TextBox 17">
              <a:extLst>
                <a:ext uri="{FF2B5EF4-FFF2-40B4-BE49-F238E27FC236}">
                  <a16:creationId xmlns:a16="http://schemas.microsoft.com/office/drawing/2014/main" id="{0150069C-2A5C-C9FF-AA38-EA1F1BB8850A}"/>
                </a:ext>
              </a:extLst>
            </p:cNvPr>
            <p:cNvSpPr txBox="1"/>
            <p:nvPr/>
          </p:nvSpPr>
          <p:spPr>
            <a:xfrm>
              <a:off x="0" y="-19050"/>
              <a:ext cx="467810" cy="265712"/>
            </a:xfrm>
            <a:prstGeom prst="rect">
              <a:avLst/>
            </a:prstGeom>
          </p:spPr>
          <p:txBody>
            <a:bodyPr lIns="50800" tIns="50800" rIns="50800" bIns="50800" rtlCol="0" anchor="ctr"/>
            <a:lstStyle/>
            <a:p>
              <a:pPr algn="ctr">
                <a:lnSpc>
                  <a:spcPts val="2783"/>
                </a:lnSpc>
              </a:pPr>
              <a:endParaRPr/>
            </a:p>
          </p:txBody>
        </p:sp>
      </p:grpSp>
      <p:grpSp>
        <p:nvGrpSpPr>
          <p:cNvPr id="19" name="Group 19">
            <a:extLst>
              <a:ext uri="{FF2B5EF4-FFF2-40B4-BE49-F238E27FC236}">
                <a16:creationId xmlns:a16="http://schemas.microsoft.com/office/drawing/2014/main" id="{AEB1119E-CF91-2FD3-5C81-1CA2F6FE1F11}"/>
              </a:ext>
            </a:extLst>
          </p:cNvPr>
          <p:cNvGrpSpPr/>
          <p:nvPr/>
        </p:nvGrpSpPr>
        <p:grpSpPr>
          <a:xfrm>
            <a:off x="16030363" y="896714"/>
            <a:ext cx="2680687" cy="897724"/>
            <a:chOff x="0" y="0"/>
            <a:chExt cx="706025" cy="236438"/>
          </a:xfrm>
        </p:grpSpPr>
        <p:sp>
          <p:nvSpPr>
            <p:cNvPr id="20" name="Freeform 20">
              <a:extLst>
                <a:ext uri="{FF2B5EF4-FFF2-40B4-BE49-F238E27FC236}">
                  <a16:creationId xmlns:a16="http://schemas.microsoft.com/office/drawing/2014/main" id="{71AF1C54-30DA-9586-6884-62CBA6501009}"/>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1" name="TextBox 21">
              <a:extLst>
                <a:ext uri="{FF2B5EF4-FFF2-40B4-BE49-F238E27FC236}">
                  <a16:creationId xmlns:a16="http://schemas.microsoft.com/office/drawing/2014/main" id="{2E021225-5CE4-5270-81B5-91853D320120}"/>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22" name="TextBox 22">
            <a:extLst>
              <a:ext uri="{FF2B5EF4-FFF2-40B4-BE49-F238E27FC236}">
                <a16:creationId xmlns:a16="http://schemas.microsoft.com/office/drawing/2014/main" id="{15711478-763C-088A-05FC-30A368A3B42B}"/>
              </a:ext>
            </a:extLst>
          </p:cNvPr>
          <p:cNvSpPr txBox="1"/>
          <p:nvPr/>
        </p:nvSpPr>
        <p:spPr>
          <a:xfrm>
            <a:off x="16630080" y="1189894"/>
            <a:ext cx="822214" cy="291723"/>
          </a:xfrm>
          <a:prstGeom prst="rect">
            <a:avLst/>
          </a:prstGeom>
        </p:spPr>
        <p:txBody>
          <a:bodyPr wrap="square" lIns="0" tIns="0" rIns="0" bIns="0" rtlCol="0" anchor="t">
            <a:spAutoFit/>
          </a:bodyPr>
          <a:lstStyle/>
          <a:p>
            <a:pPr algn="l">
              <a:lnSpc>
                <a:spcPts val="2227"/>
              </a:lnSpc>
              <a:spcBef>
                <a:spcPct val="0"/>
              </a:spcBef>
            </a:pPr>
            <a:r>
              <a:rPr lang="en-US" sz="1900" b="1" spc="199">
                <a:solidFill>
                  <a:srgbClr val="FFFFFF"/>
                </a:solidFill>
                <a:latin typeface="Montserrat Medium"/>
                <a:ea typeface="Montserrat Medium"/>
                <a:cs typeface="Montserrat Medium"/>
                <a:sym typeface="Montserrat Medium"/>
              </a:rPr>
              <a:t>04/15</a:t>
            </a:r>
            <a:endParaRPr lang="en-US" sz="1920" b="1" spc="199">
              <a:solidFill>
                <a:srgbClr val="FFFFFF"/>
              </a:solidFill>
              <a:latin typeface="Montserrat Medium"/>
              <a:ea typeface="Montserrat Medium"/>
              <a:cs typeface="Montserrat Medium"/>
              <a:sym typeface="Montserrat Medium"/>
            </a:endParaRPr>
          </a:p>
        </p:txBody>
      </p:sp>
      <p:sp>
        <p:nvSpPr>
          <p:cNvPr id="5" name="TextBox 4">
            <a:extLst>
              <a:ext uri="{FF2B5EF4-FFF2-40B4-BE49-F238E27FC236}">
                <a16:creationId xmlns:a16="http://schemas.microsoft.com/office/drawing/2014/main" id="{9137A6E7-FF14-4FFC-92B4-B51281E43838}"/>
              </a:ext>
            </a:extLst>
          </p:cNvPr>
          <p:cNvSpPr txBox="1"/>
          <p:nvPr/>
        </p:nvSpPr>
        <p:spPr>
          <a:xfrm>
            <a:off x="225982" y="625689"/>
            <a:ext cx="10338878" cy="707886"/>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Calibri"/>
                <a:cs typeface="Calibri"/>
              </a:rPr>
              <a:t>Minimizing K in K-Plane Graph Drawings</a:t>
            </a:r>
          </a:p>
        </p:txBody>
      </p:sp>
      <p:sp>
        <p:nvSpPr>
          <p:cNvPr id="25" name="TextBox 24">
            <a:extLst>
              <a:ext uri="{FF2B5EF4-FFF2-40B4-BE49-F238E27FC236}">
                <a16:creationId xmlns:a16="http://schemas.microsoft.com/office/drawing/2014/main" id="{D2C64584-6E70-00C9-83B2-BB06BEEBE23F}"/>
              </a:ext>
            </a:extLst>
          </p:cNvPr>
          <p:cNvSpPr txBox="1"/>
          <p:nvPr/>
        </p:nvSpPr>
        <p:spPr>
          <a:xfrm>
            <a:off x="205093" y="1866768"/>
            <a:ext cx="17877813" cy="846385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3200">
                <a:solidFill>
                  <a:schemeClr val="bg1"/>
                </a:solidFill>
                <a:ea typeface="+mn-lt"/>
                <a:cs typeface="+mn-lt"/>
              </a:rPr>
              <a:t>Since achieving a perfect match to the optimal Gd  structure is computationally impossible (NP-hard), we pivot to using the Pach–Tóth grid as a placement of points. Our practical goal then becomes assigning vertices to these grid points in a manner that </a:t>
            </a:r>
            <a:r>
              <a:rPr lang="en-US" sz="3200" b="1">
                <a:solidFill>
                  <a:schemeClr val="bg1"/>
                </a:solidFill>
                <a:ea typeface="+mn-lt"/>
                <a:cs typeface="+mn-lt"/>
              </a:rPr>
              <a:t>minimizes the creation of long edges</a:t>
            </a:r>
            <a:r>
              <a:rPr lang="en-US" sz="3200">
                <a:solidFill>
                  <a:schemeClr val="bg1"/>
                </a:solidFill>
                <a:ea typeface="+mn-lt"/>
                <a:cs typeface="+mn-lt"/>
              </a:rPr>
              <a:t> , directly translating the geometric constraint into reduced local crossings. This optimized assignment is achieved through four practical heuristics.</a:t>
            </a:r>
          </a:p>
          <a:p>
            <a:pPr algn="just"/>
            <a:endParaRPr lang="en-US" sz="3200">
              <a:solidFill>
                <a:schemeClr val="bg1"/>
              </a:solidFill>
              <a:ea typeface="+mn-lt"/>
              <a:cs typeface="+mn-lt"/>
            </a:endParaRPr>
          </a:p>
          <a:p>
            <a:pPr algn="just"/>
            <a:r>
              <a:rPr lang="en-US" sz="3200">
                <a:solidFill>
                  <a:schemeClr val="bg1"/>
                </a:solidFill>
                <a:ea typeface="+mn-lt"/>
                <a:cs typeface="+mn-lt"/>
              </a:rPr>
              <a:t>      1. Spiral Ordering</a:t>
            </a:r>
          </a:p>
          <a:p>
            <a:pPr lvl="1" algn="just"/>
            <a:r>
              <a:rPr lang="en-US" sz="3200">
                <a:solidFill>
                  <a:schemeClr val="bg1"/>
                </a:solidFill>
                <a:ea typeface="+mn-lt"/>
                <a:cs typeface="+mn-lt"/>
              </a:rPr>
              <a:t>Compute the indices of the r × r grid in a spiral (center-outward or inward-outward) order. Assign vertices v0, . . . , vV−1  to points in that order. This spreads vertices roughly evenly and avoids placing many endpoints on a line.</a:t>
            </a:r>
            <a:endParaRPr lang="en-US">
              <a:solidFill>
                <a:schemeClr val="bg1"/>
              </a:solidFill>
              <a:ea typeface="Calibri"/>
              <a:cs typeface="Calibri"/>
            </a:endParaRPr>
          </a:p>
          <a:p>
            <a:pPr lvl="1" algn="just"/>
            <a:endParaRPr lang="en-US" sz="3200">
              <a:solidFill>
                <a:schemeClr val="bg1"/>
              </a:solidFill>
              <a:ea typeface="Calibri"/>
              <a:cs typeface="Calibri"/>
            </a:endParaRPr>
          </a:p>
          <a:p>
            <a:pPr lvl="1" algn="just"/>
            <a:r>
              <a:rPr lang="en-US" sz="3200">
                <a:solidFill>
                  <a:schemeClr val="bg1"/>
                </a:solidFill>
                <a:ea typeface="+mn-lt"/>
                <a:cs typeface="+mn-lt"/>
              </a:rPr>
              <a:t>2. Degree-Greedy Ordering</a:t>
            </a:r>
            <a:endParaRPr lang="en-US">
              <a:solidFill>
                <a:schemeClr val="bg1"/>
              </a:solidFill>
            </a:endParaRPr>
          </a:p>
          <a:p>
            <a:pPr lvl="1" algn="just"/>
            <a:r>
              <a:rPr lang="en-US" sz="3200">
                <a:solidFill>
                  <a:schemeClr val="bg1"/>
                </a:solidFill>
                <a:ea typeface="+mn-lt"/>
                <a:cs typeface="+mn-lt"/>
              </a:rPr>
              <a:t>Sort vertices by degree in descending order. Assign the highest-degree vertices</a:t>
            </a:r>
            <a:endParaRPr lang="en-US">
              <a:solidFill>
                <a:schemeClr val="bg1"/>
              </a:solidFill>
            </a:endParaRPr>
          </a:p>
          <a:p>
            <a:pPr lvl="1" algn="just"/>
            <a:r>
              <a:rPr lang="en-US" sz="3200">
                <a:solidFill>
                  <a:schemeClr val="bg1"/>
                </a:solidFill>
                <a:ea typeface="+mn-lt"/>
                <a:cs typeface="+mn-lt"/>
              </a:rPr>
              <a:t>to a sequence of grid positions that are as far apart as possible (e.g., sampled</a:t>
            </a:r>
            <a:endParaRPr lang="en-US">
              <a:solidFill>
                <a:schemeClr val="bg1"/>
              </a:solidFill>
            </a:endParaRPr>
          </a:p>
          <a:p>
            <a:pPr lvl="1" algn="just"/>
            <a:r>
              <a:rPr lang="en-US" sz="3200">
                <a:solidFill>
                  <a:schemeClr val="bg1"/>
                </a:solidFill>
                <a:ea typeface="+mn-lt"/>
                <a:cs typeface="+mn-lt"/>
              </a:rPr>
              <a:t>along a spiral). This reduces congestion near hubs and lowers the worst-case</a:t>
            </a:r>
            <a:endParaRPr lang="en-US">
              <a:solidFill>
                <a:schemeClr val="bg1"/>
              </a:solidFill>
            </a:endParaRPr>
          </a:p>
          <a:p>
            <a:pPr lvl="1" algn="just"/>
            <a:r>
              <a:rPr lang="en-US" sz="3200">
                <a:solidFill>
                  <a:schemeClr val="bg1"/>
                </a:solidFill>
                <a:ea typeface="+mn-lt"/>
                <a:cs typeface="+mn-lt"/>
              </a:rPr>
              <a:t>number of crossings on high-degree edges.</a:t>
            </a:r>
            <a:endParaRPr lang="en-US" sz="3200">
              <a:solidFill>
                <a:schemeClr val="bg1"/>
              </a:solidFill>
              <a:ea typeface="Calibri"/>
              <a:cs typeface="Calibri"/>
            </a:endParaRPr>
          </a:p>
          <a:p>
            <a:pPr algn="just"/>
            <a:endParaRPr lang="en-US" sz="3200">
              <a:solidFill>
                <a:schemeClr val="bg1"/>
              </a:solidFill>
              <a:ea typeface="Calibri"/>
              <a:cs typeface="Calibri"/>
            </a:endParaRPr>
          </a:p>
        </p:txBody>
      </p:sp>
    </p:spTree>
    <p:extLst>
      <p:ext uri="{BB962C8B-B14F-4D97-AF65-F5344CB8AC3E}">
        <p14:creationId xmlns:p14="http://schemas.microsoft.com/office/powerpoint/2010/main" val="352600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1EA6AFF7-5D93-E913-E6E0-A5C7E78F53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1C4296-92D1-FE5B-8C88-AE3F305508EF}"/>
              </a:ext>
            </a:extLst>
          </p:cNvPr>
          <p:cNvSpPr/>
          <p:nvPr/>
        </p:nvSpPr>
        <p:spPr>
          <a:xfrm flipH="1">
            <a:off x="-2984260" y="-2187182"/>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4" name="Freeform 4">
            <a:extLst>
              <a:ext uri="{FF2B5EF4-FFF2-40B4-BE49-F238E27FC236}">
                <a16:creationId xmlns:a16="http://schemas.microsoft.com/office/drawing/2014/main" id="{F6F10FE4-28C5-6D9C-2849-362CA21BFA97}"/>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C6FD008C-EC37-B338-C782-999967DC5183}"/>
              </a:ext>
            </a:extLst>
          </p:cNvPr>
          <p:cNvGrpSpPr/>
          <p:nvPr/>
        </p:nvGrpSpPr>
        <p:grpSpPr>
          <a:xfrm>
            <a:off x="11504067" y="2358141"/>
            <a:ext cx="1148007" cy="1148007"/>
            <a:chOff x="0" y="0"/>
            <a:chExt cx="812800" cy="812800"/>
          </a:xfrm>
        </p:grpSpPr>
        <p:sp>
          <p:nvSpPr>
            <p:cNvPr id="9" name="Freeform 9">
              <a:extLst>
                <a:ext uri="{FF2B5EF4-FFF2-40B4-BE49-F238E27FC236}">
                  <a16:creationId xmlns:a16="http://schemas.microsoft.com/office/drawing/2014/main" id="{C49F2FD4-372F-45D2-2967-F12562BF1D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0" name="TextBox 10">
              <a:extLst>
                <a:ext uri="{FF2B5EF4-FFF2-40B4-BE49-F238E27FC236}">
                  <a16:creationId xmlns:a16="http://schemas.microsoft.com/office/drawing/2014/main" id="{C14D7535-3679-61EF-EDA0-6FA02FAD450B}"/>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2" name="Group 12">
            <a:extLst>
              <a:ext uri="{FF2B5EF4-FFF2-40B4-BE49-F238E27FC236}">
                <a16:creationId xmlns:a16="http://schemas.microsoft.com/office/drawing/2014/main" id="{89089A06-CA3D-D04C-FD7D-C42081628939}"/>
              </a:ext>
            </a:extLst>
          </p:cNvPr>
          <p:cNvGrpSpPr/>
          <p:nvPr/>
        </p:nvGrpSpPr>
        <p:grpSpPr>
          <a:xfrm>
            <a:off x="16111293" y="7179103"/>
            <a:ext cx="1148007" cy="1148007"/>
            <a:chOff x="0" y="0"/>
            <a:chExt cx="812800" cy="812800"/>
          </a:xfrm>
        </p:grpSpPr>
        <p:sp>
          <p:nvSpPr>
            <p:cNvPr id="13" name="Freeform 13">
              <a:extLst>
                <a:ext uri="{FF2B5EF4-FFF2-40B4-BE49-F238E27FC236}">
                  <a16:creationId xmlns:a16="http://schemas.microsoft.com/office/drawing/2014/main" id="{383EBD1A-3118-AAD6-3785-EB74498DCEC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4" name="TextBox 14">
              <a:extLst>
                <a:ext uri="{FF2B5EF4-FFF2-40B4-BE49-F238E27FC236}">
                  <a16:creationId xmlns:a16="http://schemas.microsoft.com/office/drawing/2014/main" id="{BA605323-ADF3-FFE6-8EEB-6B8055B4758C}"/>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5" name="Group 15">
            <a:extLst>
              <a:ext uri="{FF2B5EF4-FFF2-40B4-BE49-F238E27FC236}">
                <a16:creationId xmlns:a16="http://schemas.microsoft.com/office/drawing/2014/main" id="{2D745337-9600-9EFE-8644-DDBECA9819FC}"/>
              </a:ext>
            </a:extLst>
          </p:cNvPr>
          <p:cNvGrpSpPr/>
          <p:nvPr/>
        </p:nvGrpSpPr>
        <p:grpSpPr>
          <a:xfrm>
            <a:off x="2793877" y="4672935"/>
            <a:ext cx="1776216" cy="936546"/>
            <a:chOff x="0" y="0"/>
            <a:chExt cx="467810" cy="246662"/>
          </a:xfrm>
        </p:grpSpPr>
        <p:sp>
          <p:nvSpPr>
            <p:cNvPr id="16" name="Freeform 16">
              <a:extLst>
                <a:ext uri="{FF2B5EF4-FFF2-40B4-BE49-F238E27FC236}">
                  <a16:creationId xmlns:a16="http://schemas.microsoft.com/office/drawing/2014/main" id="{6E5A8DAF-9166-637A-C968-72DC20A0630B}"/>
                </a:ext>
              </a:extLst>
            </p:cNvPr>
            <p:cNvSpPr/>
            <p:nvPr/>
          </p:nvSpPr>
          <p:spPr>
            <a:xfrm>
              <a:off x="0" y="0"/>
              <a:ext cx="467810" cy="246662"/>
            </a:xfrm>
            <a:custGeom>
              <a:avLst/>
              <a:gdLst/>
              <a:ahLst/>
              <a:cxnLst/>
              <a:rect l="l" t="t" r="r" b="b"/>
              <a:pathLst>
                <a:path w="467810" h="246662">
                  <a:moveTo>
                    <a:pt x="0" y="0"/>
                  </a:moveTo>
                  <a:lnTo>
                    <a:pt x="467810" y="0"/>
                  </a:lnTo>
                  <a:lnTo>
                    <a:pt x="467810" y="246662"/>
                  </a:lnTo>
                  <a:lnTo>
                    <a:pt x="0" y="246662"/>
                  </a:lnTo>
                  <a:close/>
                </a:path>
              </a:pathLst>
            </a:custGeom>
            <a:gradFill rotWithShape="1">
              <a:gsLst>
                <a:gs pos="0">
                  <a:srgbClr val="FFFFFF">
                    <a:alpha val="46000"/>
                  </a:srgbClr>
                </a:gs>
                <a:gs pos="100000">
                  <a:srgbClr val="9B9B9B">
                    <a:alpha val="5520"/>
                  </a:srgbClr>
                </a:gs>
              </a:gsLst>
              <a:lin ang="0"/>
            </a:gradFill>
          </p:spPr>
          <p:txBody>
            <a:bodyPr/>
            <a:lstStyle/>
            <a:p>
              <a:endParaRPr lang="en-US"/>
            </a:p>
          </p:txBody>
        </p:sp>
        <p:sp>
          <p:nvSpPr>
            <p:cNvPr id="17" name="TextBox 17">
              <a:extLst>
                <a:ext uri="{FF2B5EF4-FFF2-40B4-BE49-F238E27FC236}">
                  <a16:creationId xmlns:a16="http://schemas.microsoft.com/office/drawing/2014/main" id="{F64C7FFE-9FA1-AA9D-961B-D78722174007}"/>
                </a:ext>
              </a:extLst>
            </p:cNvPr>
            <p:cNvSpPr txBox="1"/>
            <p:nvPr/>
          </p:nvSpPr>
          <p:spPr>
            <a:xfrm>
              <a:off x="0" y="-19050"/>
              <a:ext cx="467810" cy="265712"/>
            </a:xfrm>
            <a:prstGeom prst="rect">
              <a:avLst/>
            </a:prstGeom>
          </p:spPr>
          <p:txBody>
            <a:bodyPr lIns="50800" tIns="50800" rIns="50800" bIns="50800" rtlCol="0" anchor="ctr"/>
            <a:lstStyle/>
            <a:p>
              <a:pPr algn="ctr">
                <a:lnSpc>
                  <a:spcPts val="2783"/>
                </a:lnSpc>
              </a:pPr>
              <a:endParaRPr/>
            </a:p>
          </p:txBody>
        </p:sp>
      </p:grpSp>
      <p:grpSp>
        <p:nvGrpSpPr>
          <p:cNvPr id="19" name="Group 19">
            <a:extLst>
              <a:ext uri="{FF2B5EF4-FFF2-40B4-BE49-F238E27FC236}">
                <a16:creationId xmlns:a16="http://schemas.microsoft.com/office/drawing/2014/main" id="{6A5CC5FF-B62D-5ECE-9319-65FB52E7320A}"/>
              </a:ext>
            </a:extLst>
          </p:cNvPr>
          <p:cNvGrpSpPr/>
          <p:nvPr/>
        </p:nvGrpSpPr>
        <p:grpSpPr>
          <a:xfrm>
            <a:off x="16030363" y="896714"/>
            <a:ext cx="2680687" cy="897724"/>
            <a:chOff x="0" y="0"/>
            <a:chExt cx="706025" cy="236438"/>
          </a:xfrm>
        </p:grpSpPr>
        <p:sp>
          <p:nvSpPr>
            <p:cNvPr id="20" name="Freeform 20">
              <a:extLst>
                <a:ext uri="{FF2B5EF4-FFF2-40B4-BE49-F238E27FC236}">
                  <a16:creationId xmlns:a16="http://schemas.microsoft.com/office/drawing/2014/main" id="{9ABCE99F-7F5A-D599-A691-1FCA20D22FC1}"/>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1" name="TextBox 21">
              <a:extLst>
                <a:ext uri="{FF2B5EF4-FFF2-40B4-BE49-F238E27FC236}">
                  <a16:creationId xmlns:a16="http://schemas.microsoft.com/office/drawing/2014/main" id="{7DD40229-272D-EF51-F774-E04A692B7DAE}"/>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22" name="TextBox 22">
            <a:extLst>
              <a:ext uri="{FF2B5EF4-FFF2-40B4-BE49-F238E27FC236}">
                <a16:creationId xmlns:a16="http://schemas.microsoft.com/office/drawing/2014/main" id="{311563C7-7255-B312-8882-4AC58DD14E35}"/>
              </a:ext>
            </a:extLst>
          </p:cNvPr>
          <p:cNvSpPr txBox="1"/>
          <p:nvPr/>
        </p:nvSpPr>
        <p:spPr>
          <a:xfrm>
            <a:off x="16630080" y="1189894"/>
            <a:ext cx="822214" cy="291723"/>
          </a:xfrm>
          <a:prstGeom prst="rect">
            <a:avLst/>
          </a:prstGeom>
        </p:spPr>
        <p:txBody>
          <a:bodyPr wrap="square" lIns="0" tIns="0" rIns="0" bIns="0" rtlCol="0" anchor="t">
            <a:spAutoFit/>
          </a:bodyPr>
          <a:lstStyle/>
          <a:p>
            <a:pPr algn="l">
              <a:lnSpc>
                <a:spcPts val="2227"/>
              </a:lnSpc>
              <a:spcBef>
                <a:spcPct val="0"/>
              </a:spcBef>
            </a:pPr>
            <a:r>
              <a:rPr lang="en-US" sz="1900" b="1" spc="199">
                <a:solidFill>
                  <a:srgbClr val="FFFFFF"/>
                </a:solidFill>
                <a:latin typeface="Montserrat Medium"/>
                <a:ea typeface="Montserrat Medium"/>
                <a:cs typeface="Montserrat Medium"/>
                <a:sym typeface="Montserrat Medium"/>
              </a:rPr>
              <a:t>05/15</a:t>
            </a:r>
            <a:endParaRPr lang="en-US" sz="1920" b="1" spc="199">
              <a:solidFill>
                <a:srgbClr val="FFFFFF"/>
              </a:solidFill>
              <a:latin typeface="Montserrat Medium"/>
              <a:ea typeface="Montserrat Medium"/>
              <a:cs typeface="Montserrat Medium"/>
              <a:sym typeface="Montserrat Medium"/>
            </a:endParaRPr>
          </a:p>
        </p:txBody>
      </p:sp>
      <p:sp>
        <p:nvSpPr>
          <p:cNvPr id="5" name="TextBox 4">
            <a:extLst>
              <a:ext uri="{FF2B5EF4-FFF2-40B4-BE49-F238E27FC236}">
                <a16:creationId xmlns:a16="http://schemas.microsoft.com/office/drawing/2014/main" id="{E3FBD7CC-5B1B-C18C-983C-23CE20A20CAB}"/>
              </a:ext>
            </a:extLst>
          </p:cNvPr>
          <p:cNvSpPr txBox="1"/>
          <p:nvPr/>
        </p:nvSpPr>
        <p:spPr>
          <a:xfrm>
            <a:off x="225982" y="625689"/>
            <a:ext cx="10338878" cy="707886"/>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Calibri"/>
                <a:cs typeface="Calibri"/>
              </a:rPr>
              <a:t>Minimizing K in K-Plane Graph Drawings</a:t>
            </a:r>
          </a:p>
        </p:txBody>
      </p:sp>
      <p:sp>
        <p:nvSpPr>
          <p:cNvPr id="25" name="TextBox 24">
            <a:extLst>
              <a:ext uri="{FF2B5EF4-FFF2-40B4-BE49-F238E27FC236}">
                <a16:creationId xmlns:a16="http://schemas.microsoft.com/office/drawing/2014/main" id="{A5F36E2B-99D4-D80B-4E52-61ED971C39BE}"/>
              </a:ext>
            </a:extLst>
          </p:cNvPr>
          <p:cNvSpPr txBox="1"/>
          <p:nvPr/>
        </p:nvSpPr>
        <p:spPr>
          <a:xfrm>
            <a:off x="207775" y="1974664"/>
            <a:ext cx="17877813" cy="747897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sz="3200">
                <a:solidFill>
                  <a:schemeClr val="bg1"/>
                </a:solidFill>
                <a:ea typeface="Calibri"/>
                <a:cs typeface="Calibri"/>
              </a:rPr>
              <a:t>3. Greedy Barycentric Ordering </a:t>
            </a:r>
            <a:endParaRPr lang="en-US">
              <a:solidFill>
                <a:schemeClr val="bg1"/>
              </a:solidFill>
              <a:ea typeface="Calibri"/>
              <a:cs typeface="Calibri"/>
            </a:endParaRPr>
          </a:p>
          <a:p>
            <a:pPr algn="just"/>
            <a:endParaRPr lang="en-US" sz="3200">
              <a:solidFill>
                <a:schemeClr val="bg1"/>
              </a:solidFill>
              <a:ea typeface="Calibri"/>
              <a:cs typeface="Calibri"/>
            </a:endParaRPr>
          </a:p>
          <a:p>
            <a:pPr algn="just"/>
            <a:r>
              <a:rPr lang="en-US" sz="3200">
                <a:solidFill>
                  <a:schemeClr val="bg1"/>
                </a:solidFill>
                <a:ea typeface="Calibri"/>
                <a:cs typeface="Calibri"/>
              </a:rPr>
              <a:t>Process vertices in descending degree order. When placing a vertex v, compute the barycenter of all already-placed neighbors and choose the free grid point closest to that location. If v has no placed neighbors, fall back to the next spiral position.</a:t>
            </a:r>
          </a:p>
          <a:p>
            <a:pPr algn="just"/>
            <a:endParaRPr lang="en-US" sz="3200">
              <a:solidFill>
                <a:schemeClr val="bg1"/>
              </a:solidFill>
              <a:ea typeface="Calibri"/>
              <a:cs typeface="Calibri"/>
            </a:endParaRPr>
          </a:p>
          <a:p>
            <a:pPr algn="just"/>
            <a:r>
              <a:rPr lang="en-US" sz="3200">
                <a:solidFill>
                  <a:schemeClr val="bg1"/>
                </a:solidFill>
                <a:ea typeface="+mn-lt"/>
                <a:cs typeface="+mn-lt"/>
              </a:rPr>
              <a:t>4. Distance-Refinement Heuristic</a:t>
            </a:r>
            <a:endParaRPr lang="en-US">
              <a:solidFill>
                <a:schemeClr val="bg1"/>
              </a:solidFill>
            </a:endParaRPr>
          </a:p>
          <a:p>
            <a:pPr algn="just"/>
            <a:r>
              <a:rPr lang="en-US" sz="3200">
                <a:solidFill>
                  <a:schemeClr val="bg1"/>
                </a:solidFill>
                <a:ea typeface="+mn-lt"/>
                <a:cs typeface="+mn-lt"/>
              </a:rPr>
              <a:t>This is an iterative refinement technique based on the tight construction derived from the Pach and Tóth theorem. It starts with an initial layout (e.g., Barycentric) and attempts to fix geometric errors. Bad Edges are defined as any edge longer than distance d ≈ </a:t>
            </a:r>
            <a:r>
              <a:rPr lang="en-US" sz="3200">
                <a:solidFill>
                  <a:schemeClr val="bg1"/>
                </a:solidFill>
                <a:latin typeface="Arial"/>
                <a:ea typeface="+mn-lt"/>
                <a:cs typeface="Arial"/>
              </a:rPr>
              <a:t>√(2E / (</a:t>
            </a:r>
            <a:r>
              <a:rPr lang="en-US" sz="3200">
                <a:solidFill>
                  <a:schemeClr val="bg1"/>
                </a:solidFill>
                <a:latin typeface="Calibri"/>
                <a:ea typeface="+mn-lt"/>
                <a:cs typeface="Calibri"/>
              </a:rPr>
              <a:t>πV)</a:t>
            </a:r>
            <a:r>
              <a:rPr lang="en-US" sz="3200">
                <a:solidFill>
                  <a:schemeClr val="bg1"/>
                </a:solidFill>
                <a:latin typeface="Arial"/>
                <a:ea typeface="+mn-lt"/>
                <a:cs typeface="Arial"/>
              </a:rPr>
              <a:t>)</a:t>
            </a:r>
            <a:r>
              <a:rPr lang="en-US" sz="3200">
                <a:solidFill>
                  <a:schemeClr val="bg1"/>
                </a:solidFill>
                <a:latin typeface="Calibri"/>
                <a:ea typeface="+mn-lt"/>
                <a:cs typeface="Calibri"/>
              </a:rPr>
              <a:t>.</a:t>
            </a:r>
            <a:r>
              <a:rPr lang="en-US" sz="3200">
                <a:solidFill>
                  <a:schemeClr val="bg1"/>
                </a:solidFill>
                <a:ea typeface="+mn-lt"/>
                <a:cs typeface="+mn-lt"/>
              </a:rPr>
              <a:t> The procedure runs for a fixed number of iterations or until no Bad Edges remain. In each step, the algorithm randomly selects a vertex (u) involved in a Bad Edge violation and performs a Greedy Neighborhood Search to find the best vertex (w) to swap positions with. The best swap is the one that maximally reduces the total edge length (Stress) for u and w, ensuring the layout quickly conforms to the short-edge property proven</a:t>
            </a:r>
            <a:endParaRPr lang="en-US">
              <a:solidFill>
                <a:schemeClr val="bg1"/>
              </a:solidFill>
              <a:ea typeface="Calibri"/>
              <a:cs typeface="Calibri"/>
            </a:endParaRPr>
          </a:p>
          <a:p>
            <a:pPr algn="just"/>
            <a:r>
              <a:rPr lang="en-US" sz="3200">
                <a:solidFill>
                  <a:schemeClr val="bg1"/>
                </a:solidFill>
                <a:ea typeface="+mn-lt"/>
                <a:cs typeface="+mn-lt"/>
              </a:rPr>
              <a:t>to minimize k</a:t>
            </a:r>
            <a:endParaRPr lang="en-US"/>
          </a:p>
        </p:txBody>
      </p:sp>
    </p:spTree>
    <p:extLst>
      <p:ext uri="{BB962C8B-B14F-4D97-AF65-F5344CB8AC3E}">
        <p14:creationId xmlns:p14="http://schemas.microsoft.com/office/powerpoint/2010/main" val="1393585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3269EA1D-E1AD-C704-745E-6922FC5F47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2C9B85-A59E-C832-D4CB-35F554D0476B}"/>
              </a:ext>
            </a:extLst>
          </p:cNvPr>
          <p:cNvSpPr/>
          <p:nvPr/>
        </p:nvSpPr>
        <p:spPr>
          <a:xfrm flipH="1">
            <a:off x="-2984260" y="-2187182"/>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4" name="Freeform 4">
            <a:extLst>
              <a:ext uri="{FF2B5EF4-FFF2-40B4-BE49-F238E27FC236}">
                <a16:creationId xmlns:a16="http://schemas.microsoft.com/office/drawing/2014/main" id="{2CE95CB0-A0AE-7F32-BE60-F7F858F7EDA2}"/>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A7B522AA-EF82-35A9-D1F7-B9F743D6AF89}"/>
              </a:ext>
            </a:extLst>
          </p:cNvPr>
          <p:cNvGrpSpPr/>
          <p:nvPr/>
        </p:nvGrpSpPr>
        <p:grpSpPr>
          <a:xfrm>
            <a:off x="11504067" y="2358141"/>
            <a:ext cx="1148007" cy="1148007"/>
            <a:chOff x="0" y="0"/>
            <a:chExt cx="812800" cy="812800"/>
          </a:xfrm>
        </p:grpSpPr>
        <p:sp>
          <p:nvSpPr>
            <p:cNvPr id="9" name="Freeform 9">
              <a:extLst>
                <a:ext uri="{FF2B5EF4-FFF2-40B4-BE49-F238E27FC236}">
                  <a16:creationId xmlns:a16="http://schemas.microsoft.com/office/drawing/2014/main" id="{5293A30F-DBF3-1694-83E2-4540C55BFD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0" name="TextBox 10">
              <a:extLst>
                <a:ext uri="{FF2B5EF4-FFF2-40B4-BE49-F238E27FC236}">
                  <a16:creationId xmlns:a16="http://schemas.microsoft.com/office/drawing/2014/main" id="{3E0AD0D7-4984-CDF8-151C-43EF5A7A2F80}"/>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2" name="Group 12">
            <a:extLst>
              <a:ext uri="{FF2B5EF4-FFF2-40B4-BE49-F238E27FC236}">
                <a16:creationId xmlns:a16="http://schemas.microsoft.com/office/drawing/2014/main" id="{0377115A-D7BC-30EC-EBE1-9EE418F1EB9A}"/>
              </a:ext>
            </a:extLst>
          </p:cNvPr>
          <p:cNvGrpSpPr/>
          <p:nvPr/>
        </p:nvGrpSpPr>
        <p:grpSpPr>
          <a:xfrm>
            <a:off x="16111293" y="7179103"/>
            <a:ext cx="1148007" cy="1148007"/>
            <a:chOff x="0" y="0"/>
            <a:chExt cx="812800" cy="812800"/>
          </a:xfrm>
        </p:grpSpPr>
        <p:sp>
          <p:nvSpPr>
            <p:cNvPr id="13" name="Freeform 13">
              <a:extLst>
                <a:ext uri="{FF2B5EF4-FFF2-40B4-BE49-F238E27FC236}">
                  <a16:creationId xmlns:a16="http://schemas.microsoft.com/office/drawing/2014/main" id="{D0E557E1-96E8-678A-DE77-24841359993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4" name="TextBox 14">
              <a:extLst>
                <a:ext uri="{FF2B5EF4-FFF2-40B4-BE49-F238E27FC236}">
                  <a16:creationId xmlns:a16="http://schemas.microsoft.com/office/drawing/2014/main" id="{5CBDDC20-330C-C023-A514-05113593782B}"/>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5" name="Group 15">
            <a:extLst>
              <a:ext uri="{FF2B5EF4-FFF2-40B4-BE49-F238E27FC236}">
                <a16:creationId xmlns:a16="http://schemas.microsoft.com/office/drawing/2014/main" id="{67572B59-70B1-916A-36E9-DBA21B14B8D1}"/>
              </a:ext>
            </a:extLst>
          </p:cNvPr>
          <p:cNvGrpSpPr/>
          <p:nvPr/>
        </p:nvGrpSpPr>
        <p:grpSpPr>
          <a:xfrm>
            <a:off x="2793877" y="4672935"/>
            <a:ext cx="1776216" cy="936546"/>
            <a:chOff x="0" y="0"/>
            <a:chExt cx="467810" cy="246662"/>
          </a:xfrm>
        </p:grpSpPr>
        <p:sp>
          <p:nvSpPr>
            <p:cNvPr id="16" name="Freeform 16">
              <a:extLst>
                <a:ext uri="{FF2B5EF4-FFF2-40B4-BE49-F238E27FC236}">
                  <a16:creationId xmlns:a16="http://schemas.microsoft.com/office/drawing/2014/main" id="{DE3C987B-6A3E-92DD-0E4D-7806EB0E0B2D}"/>
                </a:ext>
              </a:extLst>
            </p:cNvPr>
            <p:cNvSpPr/>
            <p:nvPr/>
          </p:nvSpPr>
          <p:spPr>
            <a:xfrm>
              <a:off x="0" y="0"/>
              <a:ext cx="467810" cy="246662"/>
            </a:xfrm>
            <a:custGeom>
              <a:avLst/>
              <a:gdLst/>
              <a:ahLst/>
              <a:cxnLst/>
              <a:rect l="l" t="t" r="r" b="b"/>
              <a:pathLst>
                <a:path w="467810" h="246662">
                  <a:moveTo>
                    <a:pt x="0" y="0"/>
                  </a:moveTo>
                  <a:lnTo>
                    <a:pt x="467810" y="0"/>
                  </a:lnTo>
                  <a:lnTo>
                    <a:pt x="467810" y="246662"/>
                  </a:lnTo>
                  <a:lnTo>
                    <a:pt x="0" y="246662"/>
                  </a:lnTo>
                  <a:close/>
                </a:path>
              </a:pathLst>
            </a:custGeom>
            <a:gradFill rotWithShape="1">
              <a:gsLst>
                <a:gs pos="0">
                  <a:srgbClr val="FFFFFF">
                    <a:alpha val="46000"/>
                  </a:srgbClr>
                </a:gs>
                <a:gs pos="100000">
                  <a:srgbClr val="9B9B9B">
                    <a:alpha val="5520"/>
                  </a:srgbClr>
                </a:gs>
              </a:gsLst>
              <a:lin ang="0"/>
            </a:gradFill>
          </p:spPr>
          <p:txBody>
            <a:bodyPr/>
            <a:lstStyle/>
            <a:p>
              <a:endParaRPr lang="en-US"/>
            </a:p>
          </p:txBody>
        </p:sp>
        <p:sp>
          <p:nvSpPr>
            <p:cNvPr id="17" name="TextBox 17">
              <a:extLst>
                <a:ext uri="{FF2B5EF4-FFF2-40B4-BE49-F238E27FC236}">
                  <a16:creationId xmlns:a16="http://schemas.microsoft.com/office/drawing/2014/main" id="{EEF8B8F6-1DCE-0CCE-6A52-A09A4E4F579C}"/>
                </a:ext>
              </a:extLst>
            </p:cNvPr>
            <p:cNvSpPr txBox="1"/>
            <p:nvPr/>
          </p:nvSpPr>
          <p:spPr>
            <a:xfrm>
              <a:off x="0" y="-19050"/>
              <a:ext cx="467810" cy="265712"/>
            </a:xfrm>
            <a:prstGeom prst="rect">
              <a:avLst/>
            </a:prstGeom>
          </p:spPr>
          <p:txBody>
            <a:bodyPr lIns="50800" tIns="50800" rIns="50800" bIns="50800" rtlCol="0" anchor="ctr"/>
            <a:lstStyle/>
            <a:p>
              <a:pPr algn="ctr">
                <a:lnSpc>
                  <a:spcPts val="2783"/>
                </a:lnSpc>
              </a:pPr>
              <a:endParaRPr/>
            </a:p>
          </p:txBody>
        </p:sp>
      </p:grpSp>
      <p:grpSp>
        <p:nvGrpSpPr>
          <p:cNvPr id="19" name="Group 19">
            <a:extLst>
              <a:ext uri="{FF2B5EF4-FFF2-40B4-BE49-F238E27FC236}">
                <a16:creationId xmlns:a16="http://schemas.microsoft.com/office/drawing/2014/main" id="{524C37BB-F26C-3C45-2758-4E6E1E2C3CA8}"/>
              </a:ext>
            </a:extLst>
          </p:cNvPr>
          <p:cNvGrpSpPr/>
          <p:nvPr/>
        </p:nvGrpSpPr>
        <p:grpSpPr>
          <a:xfrm>
            <a:off x="16030363" y="896714"/>
            <a:ext cx="2680687" cy="897724"/>
            <a:chOff x="0" y="0"/>
            <a:chExt cx="706025" cy="236438"/>
          </a:xfrm>
        </p:grpSpPr>
        <p:sp>
          <p:nvSpPr>
            <p:cNvPr id="20" name="Freeform 20">
              <a:extLst>
                <a:ext uri="{FF2B5EF4-FFF2-40B4-BE49-F238E27FC236}">
                  <a16:creationId xmlns:a16="http://schemas.microsoft.com/office/drawing/2014/main" id="{5396C434-3112-3F9A-4FD8-7F18745EB3AA}"/>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1" name="TextBox 21">
              <a:extLst>
                <a:ext uri="{FF2B5EF4-FFF2-40B4-BE49-F238E27FC236}">
                  <a16:creationId xmlns:a16="http://schemas.microsoft.com/office/drawing/2014/main" id="{F9FFD676-55E9-C629-42A4-96EFB864E750}"/>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22" name="TextBox 22">
            <a:extLst>
              <a:ext uri="{FF2B5EF4-FFF2-40B4-BE49-F238E27FC236}">
                <a16:creationId xmlns:a16="http://schemas.microsoft.com/office/drawing/2014/main" id="{71AB36AD-9377-FADD-D126-DC75AE82B77E}"/>
              </a:ext>
            </a:extLst>
          </p:cNvPr>
          <p:cNvSpPr txBox="1"/>
          <p:nvPr/>
        </p:nvSpPr>
        <p:spPr>
          <a:xfrm>
            <a:off x="16630080" y="1189894"/>
            <a:ext cx="822214" cy="291723"/>
          </a:xfrm>
          <a:prstGeom prst="rect">
            <a:avLst/>
          </a:prstGeom>
        </p:spPr>
        <p:txBody>
          <a:bodyPr wrap="square" lIns="0" tIns="0" rIns="0" bIns="0" rtlCol="0" anchor="t">
            <a:spAutoFit/>
          </a:bodyPr>
          <a:lstStyle/>
          <a:p>
            <a:pPr algn="l">
              <a:lnSpc>
                <a:spcPts val="2227"/>
              </a:lnSpc>
              <a:spcBef>
                <a:spcPct val="0"/>
              </a:spcBef>
            </a:pPr>
            <a:r>
              <a:rPr lang="en-US" sz="1900" b="1" spc="199">
                <a:solidFill>
                  <a:srgbClr val="FFFFFF"/>
                </a:solidFill>
                <a:latin typeface="Montserrat Medium"/>
                <a:ea typeface="Montserrat Medium"/>
                <a:cs typeface="Montserrat Medium"/>
                <a:sym typeface="Montserrat Medium"/>
              </a:rPr>
              <a:t>06/15</a:t>
            </a:r>
            <a:endParaRPr lang="en-US" sz="1920" b="1" spc="199">
              <a:solidFill>
                <a:srgbClr val="FFFFFF"/>
              </a:solidFill>
              <a:latin typeface="Montserrat Medium"/>
              <a:ea typeface="Montserrat Medium"/>
              <a:cs typeface="Montserrat Medium"/>
              <a:sym typeface="Montserrat Medium"/>
            </a:endParaRPr>
          </a:p>
        </p:txBody>
      </p:sp>
      <p:sp>
        <p:nvSpPr>
          <p:cNvPr id="5" name="TextBox 4">
            <a:extLst>
              <a:ext uri="{FF2B5EF4-FFF2-40B4-BE49-F238E27FC236}">
                <a16:creationId xmlns:a16="http://schemas.microsoft.com/office/drawing/2014/main" id="{D21BE2AA-A8F0-CF32-68B9-67C7800E025F}"/>
              </a:ext>
            </a:extLst>
          </p:cNvPr>
          <p:cNvSpPr txBox="1"/>
          <p:nvPr/>
        </p:nvSpPr>
        <p:spPr>
          <a:xfrm>
            <a:off x="225982" y="625689"/>
            <a:ext cx="10338878" cy="707886"/>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Calibri"/>
                <a:cs typeface="Calibri"/>
              </a:rPr>
              <a:t>Complexity Analysis</a:t>
            </a:r>
          </a:p>
        </p:txBody>
      </p:sp>
      <p:sp>
        <p:nvSpPr>
          <p:cNvPr id="6" name="TextBox 5">
            <a:extLst>
              <a:ext uri="{FF2B5EF4-FFF2-40B4-BE49-F238E27FC236}">
                <a16:creationId xmlns:a16="http://schemas.microsoft.com/office/drawing/2014/main" id="{7E52EA21-7C3C-4AD9-49D3-2E0B24387FC1}"/>
              </a:ext>
            </a:extLst>
          </p:cNvPr>
          <p:cNvSpPr txBox="1"/>
          <p:nvPr/>
        </p:nvSpPr>
        <p:spPr>
          <a:xfrm>
            <a:off x="228600" y="1790700"/>
            <a:ext cx="17497425" cy="79714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chemeClr val="bg1"/>
                </a:solidFill>
                <a:ea typeface="+mn-lt"/>
                <a:cs typeface="+mn-lt"/>
              </a:rPr>
              <a:t>Let G = (V, E).</a:t>
            </a:r>
            <a:endParaRPr lang="en-US" sz="3200">
              <a:solidFill>
                <a:schemeClr val="bg1"/>
              </a:solidFill>
              <a:ea typeface="Calibri"/>
              <a:cs typeface="Calibri"/>
            </a:endParaRPr>
          </a:p>
          <a:p>
            <a:pPr algn="just"/>
            <a:endParaRPr lang="en-US" sz="3200">
              <a:solidFill>
                <a:schemeClr val="bg1"/>
              </a:solidFill>
              <a:ea typeface="+mn-lt"/>
              <a:cs typeface="+mn-lt"/>
            </a:endParaRPr>
          </a:p>
          <a:p>
            <a:pPr algn="just"/>
            <a:r>
              <a:rPr lang="en-US" sz="3200">
                <a:solidFill>
                  <a:schemeClr val="bg1"/>
                </a:solidFill>
                <a:ea typeface="+mn-lt"/>
                <a:cs typeface="+mn-lt"/>
              </a:rPr>
              <a:t>Grid construction</a:t>
            </a:r>
          </a:p>
          <a:p>
            <a:pPr algn="just"/>
            <a:r>
              <a:rPr lang="en-US" sz="3200">
                <a:solidFill>
                  <a:schemeClr val="bg1"/>
                </a:solidFill>
                <a:ea typeface="+mn-lt"/>
                <a:cs typeface="+mn-lt"/>
              </a:rPr>
              <a:t>Computing the [√V] × [√V] grid and adding random perturbations costs O(V) time and O(V) memory.</a:t>
            </a:r>
            <a:endParaRPr lang="en-US" sz="3200">
              <a:solidFill>
                <a:schemeClr val="bg1"/>
              </a:solidFill>
              <a:ea typeface="Calibri"/>
              <a:cs typeface="Calibri"/>
            </a:endParaRPr>
          </a:p>
          <a:p>
            <a:pPr algn="just"/>
            <a:endParaRPr lang="en-US" sz="3200">
              <a:solidFill>
                <a:schemeClr val="bg1"/>
              </a:solidFill>
              <a:ea typeface="Calibri"/>
              <a:cs typeface="Calibri"/>
            </a:endParaRPr>
          </a:p>
          <a:p>
            <a:pPr algn="just"/>
            <a:r>
              <a:rPr lang="en-US" sz="3200">
                <a:solidFill>
                  <a:schemeClr val="bg1"/>
                </a:solidFill>
                <a:ea typeface="+mn-lt"/>
                <a:cs typeface="+mn-lt"/>
              </a:rPr>
              <a:t>Spiral ordering. </a:t>
            </a:r>
          </a:p>
          <a:p>
            <a:pPr algn="just"/>
            <a:r>
              <a:rPr lang="en-US" sz="3200">
                <a:solidFill>
                  <a:schemeClr val="bg1"/>
                </a:solidFill>
                <a:ea typeface="+mn-lt"/>
                <a:cs typeface="+mn-lt"/>
              </a:rPr>
              <a:t>Producing the spiral order takes O(r²) = O(V) time and memory.</a:t>
            </a:r>
            <a:endParaRPr lang="en-US" sz="3200">
              <a:solidFill>
                <a:schemeClr val="bg1"/>
              </a:solidFill>
              <a:ea typeface="Calibri"/>
              <a:cs typeface="Calibri"/>
            </a:endParaRPr>
          </a:p>
          <a:p>
            <a:pPr algn="just"/>
            <a:endParaRPr lang="en-US" sz="3200">
              <a:solidFill>
                <a:schemeClr val="bg1"/>
              </a:solidFill>
              <a:ea typeface="+mn-lt"/>
              <a:cs typeface="+mn-lt"/>
            </a:endParaRPr>
          </a:p>
          <a:p>
            <a:pPr algn="just"/>
            <a:r>
              <a:rPr lang="en-US" sz="3200">
                <a:solidFill>
                  <a:schemeClr val="bg1"/>
                </a:solidFill>
                <a:ea typeface="+mn-lt"/>
                <a:cs typeface="+mn-lt"/>
              </a:rPr>
              <a:t>Degree-greedy ordering. </a:t>
            </a:r>
          </a:p>
          <a:p>
            <a:pPr algn="just"/>
            <a:r>
              <a:rPr lang="en-US" sz="3200">
                <a:solidFill>
                  <a:schemeClr val="bg1"/>
                </a:solidFill>
                <a:ea typeface="+mn-lt"/>
                <a:cs typeface="+mn-lt"/>
              </a:rPr>
              <a:t>Sorting vertices by degree takes O(V log V ) time.</a:t>
            </a:r>
            <a:endParaRPr lang="en-US" sz="3200">
              <a:solidFill>
                <a:schemeClr val="bg1"/>
              </a:solidFill>
              <a:ea typeface="Calibri"/>
              <a:cs typeface="Calibri"/>
            </a:endParaRPr>
          </a:p>
          <a:p>
            <a:pPr algn="just"/>
            <a:endParaRPr lang="en-US" sz="3200">
              <a:solidFill>
                <a:schemeClr val="bg1"/>
              </a:solidFill>
              <a:ea typeface="+mn-lt"/>
              <a:cs typeface="+mn-lt"/>
            </a:endParaRPr>
          </a:p>
          <a:p>
            <a:pPr algn="just"/>
            <a:r>
              <a:rPr lang="en-US" sz="3200">
                <a:solidFill>
                  <a:schemeClr val="bg1"/>
                </a:solidFill>
                <a:ea typeface="+mn-lt"/>
                <a:cs typeface="+mn-lt"/>
              </a:rPr>
              <a:t>Barycentric ordering. </a:t>
            </a:r>
          </a:p>
          <a:p>
            <a:pPr algn="just"/>
            <a:r>
              <a:rPr lang="en-US" sz="3200">
                <a:solidFill>
                  <a:schemeClr val="bg1"/>
                </a:solidFill>
                <a:ea typeface="+mn-lt"/>
                <a:cs typeface="+mn-lt"/>
              </a:rPr>
              <a:t>For each vertex v, computing the barycenter of its placed neighbors is O(deg(v)), summing to O(E) overall. Selecting the closest free grid point can be done in O(1) amortized time with a spatial index or O(V ) with naive search. Thus the overall time is O(V + E) or O(V log V + E), depending on implementation, and memory is O(V + E).</a:t>
            </a:r>
            <a:endParaRPr lang="en-US" sz="3200">
              <a:solidFill>
                <a:schemeClr val="bg1"/>
              </a:solidFill>
              <a:ea typeface="Calibri"/>
              <a:cs typeface="Calibri"/>
            </a:endParaRPr>
          </a:p>
        </p:txBody>
      </p:sp>
    </p:spTree>
    <p:extLst>
      <p:ext uri="{BB962C8B-B14F-4D97-AF65-F5344CB8AC3E}">
        <p14:creationId xmlns:p14="http://schemas.microsoft.com/office/powerpoint/2010/main" val="3773830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1413119C-0D44-3978-9D29-51C93B2FA8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90B4B3-6900-B378-A127-C0AD85588411}"/>
              </a:ext>
            </a:extLst>
          </p:cNvPr>
          <p:cNvSpPr/>
          <p:nvPr/>
        </p:nvSpPr>
        <p:spPr>
          <a:xfrm flipH="1">
            <a:off x="-2984260" y="-2187182"/>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4" name="Freeform 4">
            <a:extLst>
              <a:ext uri="{FF2B5EF4-FFF2-40B4-BE49-F238E27FC236}">
                <a16:creationId xmlns:a16="http://schemas.microsoft.com/office/drawing/2014/main" id="{38B500FB-5471-7E6F-A92E-6C3AB6E0104E}"/>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FD13E2A2-819D-4516-6BC5-957B111FE5A3}"/>
              </a:ext>
            </a:extLst>
          </p:cNvPr>
          <p:cNvGrpSpPr/>
          <p:nvPr/>
        </p:nvGrpSpPr>
        <p:grpSpPr>
          <a:xfrm>
            <a:off x="11504067" y="2358141"/>
            <a:ext cx="1148007" cy="1148007"/>
            <a:chOff x="0" y="0"/>
            <a:chExt cx="812800" cy="812800"/>
          </a:xfrm>
        </p:grpSpPr>
        <p:sp>
          <p:nvSpPr>
            <p:cNvPr id="9" name="Freeform 9">
              <a:extLst>
                <a:ext uri="{FF2B5EF4-FFF2-40B4-BE49-F238E27FC236}">
                  <a16:creationId xmlns:a16="http://schemas.microsoft.com/office/drawing/2014/main" id="{016124A2-89DD-3BBD-7607-719EDE71B19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0" name="TextBox 10">
              <a:extLst>
                <a:ext uri="{FF2B5EF4-FFF2-40B4-BE49-F238E27FC236}">
                  <a16:creationId xmlns:a16="http://schemas.microsoft.com/office/drawing/2014/main" id="{FFC29EAD-9489-19CF-DCD3-2BD0EC11531E}"/>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2" name="Group 12">
            <a:extLst>
              <a:ext uri="{FF2B5EF4-FFF2-40B4-BE49-F238E27FC236}">
                <a16:creationId xmlns:a16="http://schemas.microsoft.com/office/drawing/2014/main" id="{CCA1593C-8B75-57C0-DB96-161FEFA9C765}"/>
              </a:ext>
            </a:extLst>
          </p:cNvPr>
          <p:cNvGrpSpPr/>
          <p:nvPr/>
        </p:nvGrpSpPr>
        <p:grpSpPr>
          <a:xfrm>
            <a:off x="16111293" y="7179103"/>
            <a:ext cx="1148007" cy="1148007"/>
            <a:chOff x="0" y="0"/>
            <a:chExt cx="812800" cy="812800"/>
          </a:xfrm>
        </p:grpSpPr>
        <p:sp>
          <p:nvSpPr>
            <p:cNvPr id="13" name="Freeform 13">
              <a:extLst>
                <a:ext uri="{FF2B5EF4-FFF2-40B4-BE49-F238E27FC236}">
                  <a16:creationId xmlns:a16="http://schemas.microsoft.com/office/drawing/2014/main" id="{E868DC5E-30FA-9FAB-990B-522ABC13CA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4" name="TextBox 14">
              <a:extLst>
                <a:ext uri="{FF2B5EF4-FFF2-40B4-BE49-F238E27FC236}">
                  <a16:creationId xmlns:a16="http://schemas.microsoft.com/office/drawing/2014/main" id="{C4EF5C16-54B6-64C5-AEAE-3869D3ED5AA7}"/>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5" name="Group 15">
            <a:extLst>
              <a:ext uri="{FF2B5EF4-FFF2-40B4-BE49-F238E27FC236}">
                <a16:creationId xmlns:a16="http://schemas.microsoft.com/office/drawing/2014/main" id="{4098154A-9AC8-36CF-F2CB-31EB10666239}"/>
              </a:ext>
            </a:extLst>
          </p:cNvPr>
          <p:cNvGrpSpPr/>
          <p:nvPr/>
        </p:nvGrpSpPr>
        <p:grpSpPr>
          <a:xfrm>
            <a:off x="2793877" y="4672935"/>
            <a:ext cx="1776216" cy="936546"/>
            <a:chOff x="0" y="0"/>
            <a:chExt cx="467810" cy="246662"/>
          </a:xfrm>
        </p:grpSpPr>
        <p:sp>
          <p:nvSpPr>
            <p:cNvPr id="16" name="Freeform 16">
              <a:extLst>
                <a:ext uri="{FF2B5EF4-FFF2-40B4-BE49-F238E27FC236}">
                  <a16:creationId xmlns:a16="http://schemas.microsoft.com/office/drawing/2014/main" id="{F053EC3E-DABB-D023-0B83-70E323DBCB5F}"/>
                </a:ext>
              </a:extLst>
            </p:cNvPr>
            <p:cNvSpPr/>
            <p:nvPr/>
          </p:nvSpPr>
          <p:spPr>
            <a:xfrm>
              <a:off x="0" y="0"/>
              <a:ext cx="467810" cy="246662"/>
            </a:xfrm>
            <a:custGeom>
              <a:avLst/>
              <a:gdLst/>
              <a:ahLst/>
              <a:cxnLst/>
              <a:rect l="l" t="t" r="r" b="b"/>
              <a:pathLst>
                <a:path w="467810" h="246662">
                  <a:moveTo>
                    <a:pt x="0" y="0"/>
                  </a:moveTo>
                  <a:lnTo>
                    <a:pt x="467810" y="0"/>
                  </a:lnTo>
                  <a:lnTo>
                    <a:pt x="467810" y="246662"/>
                  </a:lnTo>
                  <a:lnTo>
                    <a:pt x="0" y="246662"/>
                  </a:lnTo>
                  <a:close/>
                </a:path>
              </a:pathLst>
            </a:custGeom>
            <a:gradFill rotWithShape="1">
              <a:gsLst>
                <a:gs pos="0">
                  <a:srgbClr val="FFFFFF">
                    <a:alpha val="46000"/>
                  </a:srgbClr>
                </a:gs>
                <a:gs pos="100000">
                  <a:srgbClr val="9B9B9B">
                    <a:alpha val="5520"/>
                  </a:srgbClr>
                </a:gs>
              </a:gsLst>
              <a:lin ang="0"/>
            </a:gradFill>
          </p:spPr>
          <p:txBody>
            <a:bodyPr/>
            <a:lstStyle/>
            <a:p>
              <a:endParaRPr lang="en-US"/>
            </a:p>
          </p:txBody>
        </p:sp>
        <p:sp>
          <p:nvSpPr>
            <p:cNvPr id="17" name="TextBox 17">
              <a:extLst>
                <a:ext uri="{FF2B5EF4-FFF2-40B4-BE49-F238E27FC236}">
                  <a16:creationId xmlns:a16="http://schemas.microsoft.com/office/drawing/2014/main" id="{269539EF-9184-5D76-635A-86F8E09B7F4A}"/>
                </a:ext>
              </a:extLst>
            </p:cNvPr>
            <p:cNvSpPr txBox="1"/>
            <p:nvPr/>
          </p:nvSpPr>
          <p:spPr>
            <a:xfrm>
              <a:off x="0" y="-19050"/>
              <a:ext cx="467810" cy="265712"/>
            </a:xfrm>
            <a:prstGeom prst="rect">
              <a:avLst/>
            </a:prstGeom>
          </p:spPr>
          <p:txBody>
            <a:bodyPr lIns="50800" tIns="50800" rIns="50800" bIns="50800" rtlCol="0" anchor="ctr"/>
            <a:lstStyle/>
            <a:p>
              <a:pPr algn="ctr">
                <a:lnSpc>
                  <a:spcPts val="2783"/>
                </a:lnSpc>
              </a:pPr>
              <a:endParaRPr/>
            </a:p>
          </p:txBody>
        </p:sp>
      </p:grpSp>
      <p:grpSp>
        <p:nvGrpSpPr>
          <p:cNvPr id="19" name="Group 19">
            <a:extLst>
              <a:ext uri="{FF2B5EF4-FFF2-40B4-BE49-F238E27FC236}">
                <a16:creationId xmlns:a16="http://schemas.microsoft.com/office/drawing/2014/main" id="{658B7334-7522-6031-8C68-499A18E0EE2E}"/>
              </a:ext>
            </a:extLst>
          </p:cNvPr>
          <p:cNvGrpSpPr/>
          <p:nvPr/>
        </p:nvGrpSpPr>
        <p:grpSpPr>
          <a:xfrm>
            <a:off x="16030363" y="896714"/>
            <a:ext cx="2680687" cy="897724"/>
            <a:chOff x="0" y="0"/>
            <a:chExt cx="706025" cy="236438"/>
          </a:xfrm>
        </p:grpSpPr>
        <p:sp>
          <p:nvSpPr>
            <p:cNvPr id="20" name="Freeform 20">
              <a:extLst>
                <a:ext uri="{FF2B5EF4-FFF2-40B4-BE49-F238E27FC236}">
                  <a16:creationId xmlns:a16="http://schemas.microsoft.com/office/drawing/2014/main" id="{545DE32F-F18A-125D-5CF8-046EF9E11DEF}"/>
                </a:ext>
              </a:extLst>
            </p:cNvPr>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1" name="TextBox 21">
              <a:extLst>
                <a:ext uri="{FF2B5EF4-FFF2-40B4-BE49-F238E27FC236}">
                  <a16:creationId xmlns:a16="http://schemas.microsoft.com/office/drawing/2014/main" id="{38BB362D-D50E-4DE8-16FB-6B11B1C1D0AE}"/>
                </a:ext>
              </a:extLst>
            </p:cNvPr>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22" name="TextBox 22">
            <a:extLst>
              <a:ext uri="{FF2B5EF4-FFF2-40B4-BE49-F238E27FC236}">
                <a16:creationId xmlns:a16="http://schemas.microsoft.com/office/drawing/2014/main" id="{A5EA706E-4A56-08A9-D1DB-35D671D58032}"/>
              </a:ext>
            </a:extLst>
          </p:cNvPr>
          <p:cNvSpPr txBox="1"/>
          <p:nvPr/>
        </p:nvSpPr>
        <p:spPr>
          <a:xfrm>
            <a:off x="16630080" y="1189894"/>
            <a:ext cx="822214" cy="291723"/>
          </a:xfrm>
          <a:prstGeom prst="rect">
            <a:avLst/>
          </a:prstGeom>
        </p:spPr>
        <p:txBody>
          <a:bodyPr wrap="square" lIns="0" tIns="0" rIns="0" bIns="0" rtlCol="0" anchor="t">
            <a:spAutoFit/>
          </a:bodyPr>
          <a:lstStyle/>
          <a:p>
            <a:pPr algn="l">
              <a:lnSpc>
                <a:spcPts val="2227"/>
              </a:lnSpc>
              <a:spcBef>
                <a:spcPct val="0"/>
              </a:spcBef>
            </a:pPr>
            <a:r>
              <a:rPr lang="en-US" sz="1900" b="1" spc="199">
                <a:solidFill>
                  <a:srgbClr val="FFFFFF"/>
                </a:solidFill>
                <a:latin typeface="Montserrat Medium"/>
                <a:ea typeface="Montserrat Medium"/>
                <a:cs typeface="Montserrat Medium"/>
                <a:sym typeface="Montserrat Medium"/>
              </a:rPr>
              <a:t>05/15</a:t>
            </a:r>
            <a:endParaRPr lang="en-US" sz="1920" b="1" spc="199">
              <a:solidFill>
                <a:srgbClr val="FFFFFF"/>
              </a:solidFill>
              <a:latin typeface="Montserrat Medium"/>
              <a:ea typeface="Montserrat Medium"/>
              <a:cs typeface="Montserrat Medium"/>
              <a:sym typeface="Montserrat Medium"/>
            </a:endParaRPr>
          </a:p>
        </p:txBody>
      </p:sp>
      <p:sp>
        <p:nvSpPr>
          <p:cNvPr id="5" name="TextBox 4">
            <a:extLst>
              <a:ext uri="{FF2B5EF4-FFF2-40B4-BE49-F238E27FC236}">
                <a16:creationId xmlns:a16="http://schemas.microsoft.com/office/drawing/2014/main" id="{B15D9BDA-7220-36C8-8D80-A9845D47DBE5}"/>
              </a:ext>
            </a:extLst>
          </p:cNvPr>
          <p:cNvSpPr txBox="1"/>
          <p:nvPr/>
        </p:nvSpPr>
        <p:spPr>
          <a:xfrm>
            <a:off x="225982" y="625689"/>
            <a:ext cx="10338878" cy="707886"/>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Calibri"/>
                <a:cs typeface="Calibri"/>
              </a:rPr>
              <a:t>Complexity Analysis</a:t>
            </a:r>
          </a:p>
        </p:txBody>
      </p:sp>
      <p:sp>
        <p:nvSpPr>
          <p:cNvPr id="6" name="TextBox 5">
            <a:extLst>
              <a:ext uri="{FF2B5EF4-FFF2-40B4-BE49-F238E27FC236}">
                <a16:creationId xmlns:a16="http://schemas.microsoft.com/office/drawing/2014/main" id="{F5ED67E6-D4CB-6FB0-A720-F55FB39C2A85}"/>
              </a:ext>
            </a:extLst>
          </p:cNvPr>
          <p:cNvSpPr txBox="1"/>
          <p:nvPr/>
        </p:nvSpPr>
        <p:spPr>
          <a:xfrm>
            <a:off x="228600" y="1485900"/>
            <a:ext cx="17497425" cy="94487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chemeClr val="bg1"/>
                </a:solidFill>
                <a:ea typeface="+mn-lt"/>
                <a:cs typeface="+mn-lt"/>
              </a:rPr>
              <a:t>Distance-Refinement </a:t>
            </a:r>
            <a:endParaRPr lang="en-US">
              <a:solidFill>
                <a:schemeClr val="bg1"/>
              </a:solidFill>
            </a:endParaRPr>
          </a:p>
          <a:p>
            <a:pPr algn="just"/>
            <a:r>
              <a:rPr lang="en-US" sz="3200">
                <a:solidFill>
                  <a:schemeClr val="bg1"/>
                </a:solidFill>
                <a:ea typeface="+mn-lt"/>
                <a:cs typeface="+mn-lt"/>
              </a:rPr>
              <a:t>The fourth heuristic performs a refined iterative optimization over a fixed number of iterations (2500), which is treated as a constant factor.</a:t>
            </a:r>
          </a:p>
          <a:p>
            <a:pPr algn="just"/>
            <a:endParaRPr lang="en-US" sz="3200">
              <a:solidFill>
                <a:schemeClr val="bg1"/>
              </a:solidFill>
              <a:ea typeface="+mn-lt"/>
              <a:cs typeface="+mn-lt"/>
            </a:endParaRPr>
          </a:p>
          <a:p>
            <a:pPr algn="just"/>
            <a:r>
              <a:rPr lang="en-US" sz="3200">
                <a:solidFill>
                  <a:schemeClr val="bg1"/>
                </a:solidFill>
                <a:ea typeface="+mn-lt"/>
                <a:cs typeface="+mn-lt"/>
              </a:rPr>
              <a:t>In each iteration, the procedure must check every single edge, E, to determine if its length violates the d-constraint. This step costs O(E) time.</a:t>
            </a:r>
            <a:endParaRPr lang="en-US" sz="3200">
              <a:solidFill>
                <a:schemeClr val="bg1"/>
              </a:solidFill>
              <a:ea typeface="Calibri"/>
              <a:cs typeface="Calibri"/>
            </a:endParaRPr>
          </a:p>
          <a:p>
            <a:pPr algn="just"/>
            <a:endParaRPr lang="en-US" sz="3200">
              <a:solidFill>
                <a:schemeClr val="bg1"/>
              </a:solidFill>
              <a:ea typeface="Calibri"/>
              <a:cs typeface="Calibri"/>
            </a:endParaRPr>
          </a:p>
          <a:p>
            <a:pPr algn="just"/>
            <a:r>
              <a:rPr lang="en-US" sz="3200">
                <a:solidFill>
                  <a:schemeClr val="bg1"/>
                </a:solidFill>
                <a:ea typeface="Calibri"/>
                <a:cs typeface="Calibri"/>
              </a:rPr>
              <a:t>The subsequent Greedy Neighborhood Search to find the</a:t>
            </a:r>
            <a:r>
              <a:rPr lang="en-US" sz="3200">
                <a:solidFill>
                  <a:schemeClr val="bg1"/>
                </a:solidFill>
                <a:ea typeface="+mn-lt"/>
                <a:cs typeface="+mn-lt"/>
              </a:rPr>
              <a:t> best vertex swap costs O(Davg²), where Davg(degree average) is 2·E/V . This is because, the distance d is directly linked to √Davg. The search area is defined by the radius d and the number of grid spots is d². Thus, we have to check a number of grid spots equal to Davg. For each vertex, we have to calculate the total Stress (total edge length), which we can approximate to Davg. This is where O(Davg²) comes from. However, because the step of identifying all problems takes O(E), this local search cost is subsumed. Therefore, the total time for the iterative refinement phase is: </a:t>
            </a:r>
          </a:p>
          <a:p>
            <a:pPr algn="just"/>
            <a:r>
              <a:rPr lang="en-US" sz="3200">
                <a:solidFill>
                  <a:schemeClr val="bg1"/>
                </a:solidFill>
                <a:ea typeface="+mn-lt"/>
                <a:cs typeface="+mn-lt"/>
              </a:rPr>
              <a:t>Total Refinement Time = O(c) · O(E) = O(E), where c = 2500</a:t>
            </a:r>
            <a:endParaRPr lang="en-US">
              <a:solidFill>
                <a:schemeClr val="bg1"/>
              </a:solidFill>
            </a:endParaRPr>
          </a:p>
          <a:p>
            <a:pPr algn="just"/>
            <a:r>
              <a:rPr lang="en-US" sz="3200">
                <a:solidFill>
                  <a:schemeClr val="bg1"/>
                </a:solidFill>
                <a:ea typeface="+mn-lt"/>
                <a:cs typeface="+mn-lt"/>
              </a:rPr>
              <a:t>The final overall time complexity for the entire set of four heuristics is de-</a:t>
            </a:r>
          </a:p>
          <a:p>
            <a:pPr algn="just"/>
            <a:r>
              <a:rPr lang="en-US" sz="3200">
                <a:solidFill>
                  <a:schemeClr val="bg1"/>
                </a:solidFill>
                <a:ea typeface="+mn-lt"/>
                <a:cs typeface="+mn-lt"/>
              </a:rPr>
              <a:t>termined by the maximum of the initialization and refinement costs:</a:t>
            </a:r>
          </a:p>
          <a:p>
            <a:pPr algn="just"/>
            <a:r>
              <a:rPr lang="en-US" sz="3200">
                <a:solidFill>
                  <a:schemeClr val="bg1"/>
                </a:solidFill>
                <a:ea typeface="+mn-lt"/>
                <a:cs typeface="+mn-lt"/>
              </a:rPr>
              <a:t>Overall Time Complexity=O(VlogV+E)</a:t>
            </a:r>
          </a:p>
          <a:p>
            <a:pPr algn="just"/>
            <a:endParaRPr lang="en-US" sz="3200">
              <a:solidFill>
                <a:schemeClr val="bg1"/>
              </a:solidFill>
              <a:ea typeface="Calibri"/>
              <a:cs typeface="Calibri"/>
            </a:endParaRPr>
          </a:p>
        </p:txBody>
      </p:sp>
    </p:spTree>
    <p:extLst>
      <p:ext uri="{BB962C8B-B14F-4D97-AF65-F5344CB8AC3E}">
        <p14:creationId xmlns:p14="http://schemas.microsoft.com/office/powerpoint/2010/main" val="3081091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5670833" y="4060098"/>
            <a:ext cx="7116792" cy="4114800"/>
          </a:xfrm>
          <a:custGeom>
            <a:avLst/>
            <a:gdLst/>
            <a:ahLst/>
            <a:cxnLst/>
            <a:rect l="l" t="t" r="r" b="b"/>
            <a:pathLst>
              <a:path w="7116792" h="4114800">
                <a:moveTo>
                  <a:pt x="0" y="0"/>
                </a:moveTo>
                <a:lnTo>
                  <a:pt x="7116792" y="0"/>
                </a:lnTo>
                <a:lnTo>
                  <a:pt x="711679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a:grpSpLocks noChangeAspect="1"/>
          </p:cNvGrpSpPr>
          <p:nvPr/>
        </p:nvGrpSpPr>
        <p:grpSpPr>
          <a:xfrm>
            <a:off x="1977851" y="4271007"/>
            <a:ext cx="3692982" cy="3692982"/>
            <a:chOff x="0" y="0"/>
            <a:chExt cx="14840029" cy="14840029"/>
          </a:xfrm>
        </p:grpSpPr>
        <p:sp>
          <p:nvSpPr>
            <p:cNvPr id="7" name="Freeform 7"/>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8" name="Freeform 8"/>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US"/>
            </a:p>
          </p:txBody>
        </p:sp>
        <p:sp>
          <p:nvSpPr>
            <p:cNvPr id="9" name="Freeform 9"/>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9"/>
              <a:stretch>
                <a:fillRect l="-24712" r="-24712"/>
              </a:stretch>
            </a:blipFill>
          </p:spPr>
          <p:txBody>
            <a:bodyPr/>
            <a:lstStyle/>
            <a:p>
              <a:endParaRPr lang="en-US"/>
            </a:p>
          </p:txBody>
        </p:sp>
      </p:grpSp>
      <p:sp>
        <p:nvSpPr>
          <p:cNvPr id="10" name="TextBox 10"/>
          <p:cNvSpPr txBox="1"/>
          <p:nvPr/>
        </p:nvSpPr>
        <p:spPr>
          <a:xfrm>
            <a:off x="2685309" y="1448871"/>
            <a:ext cx="2807763" cy="359073"/>
          </a:xfrm>
          <a:prstGeom prst="rect">
            <a:avLst/>
          </a:prstGeom>
        </p:spPr>
        <p:txBody>
          <a:bodyPr lIns="0" tIns="0" rIns="0" bIns="0" rtlCol="0" anchor="t">
            <a:spAutoFit/>
          </a:bodyPr>
          <a:lstStyle/>
          <a:p>
            <a:pPr algn="l">
              <a:lnSpc>
                <a:spcPts val="2783"/>
              </a:lnSpc>
              <a:spcBef>
                <a:spcPct val="0"/>
              </a:spcBef>
            </a:pPr>
            <a:r>
              <a:rPr lang="en-US" sz="2400" b="1">
                <a:solidFill>
                  <a:srgbClr val="FFFFFF"/>
                </a:solidFill>
                <a:latin typeface="Montserrat Medium"/>
                <a:ea typeface="Montserrat Medium"/>
                <a:cs typeface="Montserrat Medium"/>
                <a:sym typeface="Montserrat Medium"/>
              </a:rPr>
              <a:t>Clarity Graph</a:t>
            </a:r>
          </a:p>
        </p:txBody>
      </p:sp>
      <p:grpSp>
        <p:nvGrpSpPr>
          <p:cNvPr id="11" name="Group 11"/>
          <p:cNvGrpSpPr/>
          <p:nvPr/>
        </p:nvGrpSpPr>
        <p:grpSpPr>
          <a:xfrm>
            <a:off x="16030363" y="896714"/>
            <a:ext cx="2680687" cy="897724"/>
            <a:chOff x="0" y="0"/>
            <a:chExt cx="706025" cy="236438"/>
          </a:xfrm>
        </p:grpSpPr>
        <p:sp>
          <p:nvSpPr>
            <p:cNvPr id="12" name="Freeform 12"/>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3" name="TextBox 13"/>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4" name="TextBox 1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04/15</a:t>
            </a:r>
          </a:p>
        </p:txBody>
      </p:sp>
      <p:sp>
        <p:nvSpPr>
          <p:cNvPr id="15" name="TextBox 15"/>
          <p:cNvSpPr txBox="1"/>
          <p:nvPr/>
        </p:nvSpPr>
        <p:spPr>
          <a:xfrm>
            <a:off x="3733800" y="2183984"/>
            <a:ext cx="4235926" cy="1551707"/>
          </a:xfrm>
          <a:prstGeom prst="rect">
            <a:avLst/>
          </a:prstGeom>
        </p:spPr>
        <p:txBody>
          <a:bodyPr wrap="square" lIns="0" tIns="0" rIns="0" bIns="0" rtlCol="0" anchor="t">
            <a:spAutoFit/>
          </a:bodyPr>
          <a:lstStyle/>
          <a:p>
            <a:pPr algn="just">
              <a:lnSpc>
                <a:spcPts val="12056"/>
              </a:lnSpc>
              <a:spcBef>
                <a:spcPct val="0"/>
              </a:spcBef>
            </a:pPr>
            <a:r>
              <a:rPr lang="en-US" sz="10393" b="1">
                <a:solidFill>
                  <a:srgbClr val="FFFFFF"/>
                </a:solidFill>
                <a:latin typeface="Antonio Ultra-Bold"/>
                <a:ea typeface="Antonio Ultra-Bold"/>
                <a:cs typeface="Antonio Ultra-Bold"/>
                <a:sym typeface="Antonio Ultra-Bold"/>
              </a:rPr>
              <a:t>Beyond</a:t>
            </a:r>
          </a:p>
        </p:txBody>
      </p:sp>
      <p:sp>
        <p:nvSpPr>
          <p:cNvPr id="16" name="TextBox 16"/>
          <p:cNvSpPr txBox="1"/>
          <p:nvPr/>
        </p:nvSpPr>
        <p:spPr>
          <a:xfrm>
            <a:off x="7969725" y="2183984"/>
            <a:ext cx="7569410" cy="1551707"/>
          </a:xfrm>
          <a:prstGeom prst="rect">
            <a:avLst/>
          </a:prstGeom>
        </p:spPr>
        <p:txBody>
          <a:bodyPr wrap="square" lIns="0" tIns="0" rIns="0" bIns="0" rtlCol="0" anchor="t">
            <a:spAutoFit/>
          </a:bodyPr>
          <a:lstStyle/>
          <a:p>
            <a:pPr algn="just">
              <a:lnSpc>
                <a:spcPts val="12056"/>
              </a:lnSpc>
              <a:spcBef>
                <a:spcPct val="0"/>
              </a:spcBef>
            </a:pPr>
            <a:r>
              <a:rPr lang="en-US" sz="10393">
                <a:solidFill>
                  <a:srgbClr val="FFFFFF"/>
                </a:solidFill>
                <a:latin typeface="Antonio Light"/>
                <a:ea typeface="Antonio Light"/>
                <a:cs typeface="Antonio Light"/>
                <a:sym typeface="Antonio Light"/>
              </a:rPr>
              <a:t>K-Planners</a:t>
            </a:r>
          </a:p>
        </p:txBody>
      </p:sp>
      <p:grpSp>
        <p:nvGrpSpPr>
          <p:cNvPr id="17" name="Group 17"/>
          <p:cNvGrpSpPr>
            <a:grpSpLocks noChangeAspect="1"/>
          </p:cNvGrpSpPr>
          <p:nvPr/>
        </p:nvGrpSpPr>
        <p:grpSpPr>
          <a:xfrm>
            <a:off x="12937098" y="4271007"/>
            <a:ext cx="3692982" cy="3692982"/>
            <a:chOff x="0" y="0"/>
            <a:chExt cx="14840029" cy="14840029"/>
          </a:xfrm>
        </p:grpSpPr>
        <p:sp>
          <p:nvSpPr>
            <p:cNvPr id="18" name="Freeform 18"/>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9" name="Freeform 19"/>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US"/>
            </a:p>
          </p:txBody>
        </p:sp>
        <p:sp>
          <p:nvSpPr>
            <p:cNvPr id="20" name="Freeform 20"/>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10"/>
              <a:stretch>
                <a:fillRect l="-24712" r="-24712"/>
              </a:stretch>
            </a:blipFill>
          </p:spPr>
          <p:txBody>
            <a:bodyPr/>
            <a:lstStyle/>
            <a:p>
              <a:endParaRPr lang="en-US"/>
            </a:p>
          </p:txBody>
        </p:sp>
      </p:grpSp>
      <p:sp>
        <p:nvSpPr>
          <p:cNvPr id="21" name="TextBox 21"/>
          <p:cNvSpPr txBox="1"/>
          <p:nvPr/>
        </p:nvSpPr>
        <p:spPr>
          <a:xfrm>
            <a:off x="6367562" y="4674143"/>
            <a:ext cx="5872806" cy="2949525"/>
          </a:xfrm>
          <a:prstGeom prst="rect">
            <a:avLst/>
          </a:prstGeom>
        </p:spPr>
        <p:txBody>
          <a:bodyPr lIns="0" tIns="0" rIns="0" bIns="0" rtlCol="0" anchor="t">
            <a:spAutoFit/>
          </a:bodyPr>
          <a:lstStyle/>
          <a:p>
            <a:pPr algn="ctr">
              <a:lnSpc>
                <a:spcPts val="2320"/>
              </a:lnSpc>
              <a:spcBef>
                <a:spcPct val="0"/>
              </a:spcBef>
            </a:pPr>
            <a:r>
              <a:rPr lang="en-US" sz="2000" b="1">
                <a:solidFill>
                  <a:srgbClr val="FFFFFF"/>
                </a:solidFill>
                <a:latin typeface="Raleway Medium"/>
                <a:ea typeface="Raleway Medium"/>
                <a:cs typeface="Raleway Medium"/>
                <a:sym typeface="Raleway Medium"/>
              </a:rPr>
              <a:t>We wanted to exceed the basic requirements for our app. With our creativity, we asked the question: Why are K-Planner graphs, or graphs with few crossings in general, important? To our surprise, it has numerous practical applications, including in circuit design, VLSI layout, software engineering, UML diagrams, transportation, and metro maps. The most interesting domain we found is cybersecurity attacks. Introducing Clarity Graph!</a:t>
            </a:r>
          </a:p>
        </p:txBody>
      </p:sp>
      <p:grpSp>
        <p:nvGrpSpPr>
          <p:cNvPr id="22" name="Group 22"/>
          <p:cNvGrpSpPr/>
          <p:nvPr/>
        </p:nvGrpSpPr>
        <p:grpSpPr>
          <a:xfrm>
            <a:off x="1679486" y="4569497"/>
            <a:ext cx="1148007" cy="11480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25" name="Group 25"/>
          <p:cNvGrpSpPr/>
          <p:nvPr/>
        </p:nvGrpSpPr>
        <p:grpSpPr>
          <a:xfrm>
            <a:off x="15300184" y="7190525"/>
            <a:ext cx="1148007" cy="11480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7" name="TextBox 27"/>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1753164" y="1189894"/>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H="1">
            <a:off x="9314756" y="3073227"/>
            <a:ext cx="12554668" cy="5627536"/>
          </a:xfrm>
          <a:custGeom>
            <a:avLst/>
            <a:gdLst/>
            <a:ahLst/>
            <a:cxnLst/>
            <a:rect l="l" t="t" r="r" b="b"/>
            <a:pathLst>
              <a:path w="13199814" h="5627536">
                <a:moveTo>
                  <a:pt x="13199814" y="0"/>
                </a:moveTo>
                <a:lnTo>
                  <a:pt x="0" y="0"/>
                </a:lnTo>
                <a:lnTo>
                  <a:pt x="0" y="5627536"/>
                </a:lnTo>
                <a:lnTo>
                  <a:pt x="13199814" y="5627536"/>
                </a:lnTo>
                <a:lnTo>
                  <a:pt x="13199814"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7" name="Group 7"/>
          <p:cNvGrpSpPr/>
          <p:nvPr/>
        </p:nvGrpSpPr>
        <p:grpSpPr>
          <a:xfrm>
            <a:off x="16030363" y="896714"/>
            <a:ext cx="2680687" cy="897724"/>
            <a:chOff x="0" y="0"/>
            <a:chExt cx="706025" cy="236438"/>
          </a:xfrm>
        </p:grpSpPr>
        <p:sp>
          <p:nvSpPr>
            <p:cNvPr id="8" name="Freeform 8"/>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0" name="TextBox 10"/>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05/15</a:t>
            </a:r>
          </a:p>
        </p:txBody>
      </p:sp>
      <p:sp>
        <p:nvSpPr>
          <p:cNvPr id="11" name="TextBox 11"/>
          <p:cNvSpPr txBox="1"/>
          <p:nvPr/>
        </p:nvSpPr>
        <p:spPr>
          <a:xfrm>
            <a:off x="10447842" y="3553773"/>
            <a:ext cx="5933544" cy="1740089"/>
          </a:xfrm>
          <a:prstGeom prst="rect">
            <a:avLst/>
          </a:prstGeom>
        </p:spPr>
        <p:txBody>
          <a:bodyPr lIns="0" tIns="0" rIns="0" bIns="0" rtlCol="0" anchor="t">
            <a:spAutoFit/>
          </a:bodyPr>
          <a:lstStyle/>
          <a:p>
            <a:pPr algn="just">
              <a:lnSpc>
                <a:spcPts val="13653"/>
              </a:lnSpc>
              <a:spcBef>
                <a:spcPct val="0"/>
              </a:spcBef>
            </a:pPr>
            <a:r>
              <a:rPr lang="en-US" sz="11770" b="1">
                <a:solidFill>
                  <a:srgbClr val="FFFFFF"/>
                </a:solidFill>
                <a:latin typeface="Antonio Ultra-Bold"/>
                <a:ea typeface="Antonio Ultra-Bold"/>
                <a:cs typeface="Antonio Ultra-Bold"/>
                <a:sym typeface="Antonio Ultra-Bold"/>
              </a:rPr>
              <a:t>CLARITY </a:t>
            </a:r>
          </a:p>
        </p:txBody>
      </p:sp>
      <p:sp>
        <p:nvSpPr>
          <p:cNvPr id="12" name="TextBox 12"/>
          <p:cNvSpPr txBox="1"/>
          <p:nvPr/>
        </p:nvSpPr>
        <p:spPr>
          <a:xfrm>
            <a:off x="10447842" y="5040763"/>
            <a:ext cx="6537581" cy="1740089"/>
          </a:xfrm>
          <a:prstGeom prst="rect">
            <a:avLst/>
          </a:prstGeom>
        </p:spPr>
        <p:txBody>
          <a:bodyPr lIns="0" tIns="0" rIns="0" bIns="0" rtlCol="0" anchor="t">
            <a:spAutoFit/>
          </a:bodyPr>
          <a:lstStyle/>
          <a:p>
            <a:pPr algn="just">
              <a:lnSpc>
                <a:spcPts val="13653"/>
              </a:lnSpc>
              <a:spcBef>
                <a:spcPct val="0"/>
              </a:spcBef>
            </a:pPr>
            <a:r>
              <a:rPr lang="en-US" sz="11770">
                <a:solidFill>
                  <a:srgbClr val="FFFFFF"/>
                </a:solidFill>
                <a:latin typeface="Antonio Light"/>
                <a:ea typeface="Antonio Light"/>
                <a:cs typeface="Antonio Light"/>
                <a:sym typeface="Antonio Light"/>
              </a:rPr>
              <a:t>Graph</a:t>
            </a:r>
          </a:p>
        </p:txBody>
      </p:sp>
      <p:sp>
        <p:nvSpPr>
          <p:cNvPr id="15" name="TextBox 15"/>
          <p:cNvSpPr txBox="1"/>
          <p:nvPr/>
        </p:nvSpPr>
        <p:spPr>
          <a:xfrm>
            <a:off x="2145865" y="2251385"/>
            <a:ext cx="6236135" cy="7845115"/>
          </a:xfrm>
          <a:prstGeom prst="rect">
            <a:avLst/>
          </a:prstGeom>
        </p:spPr>
        <p:txBody>
          <a:bodyPr wrap="square" lIns="0" tIns="0" rIns="0" bIns="0" rtlCol="0" anchor="t">
            <a:spAutoFit/>
          </a:bodyPr>
          <a:lstStyle/>
          <a:p>
            <a:pPr marL="342900" indent="-342900">
              <a:lnSpc>
                <a:spcPts val="2668"/>
              </a:lnSpc>
              <a:spcBef>
                <a:spcPct val="0"/>
              </a:spcBef>
              <a:buFont typeface="Wingdings" panose="05000000000000000000" pitchFamily="2" charset="2"/>
              <a:buChar char="q"/>
            </a:pPr>
            <a:r>
              <a:rPr lang="en-US" sz="2300" b="1">
                <a:solidFill>
                  <a:srgbClr val="FFFFFF"/>
                </a:solidFill>
                <a:latin typeface="Raleway Medium"/>
                <a:ea typeface="Raleway Medium"/>
                <a:cs typeface="Raleway Medium"/>
                <a:sym typeface="Raleway Medium"/>
              </a:rPr>
              <a:t>An option for importing and exporting files.</a:t>
            </a:r>
          </a:p>
          <a:p>
            <a:pPr marL="342900" indent="-342900">
              <a:lnSpc>
                <a:spcPts val="2668"/>
              </a:lnSpc>
              <a:spcBef>
                <a:spcPct val="0"/>
              </a:spcBef>
              <a:buFont typeface="Wingdings" panose="05000000000000000000" pitchFamily="2" charset="2"/>
              <a:buChar char="q"/>
            </a:pPr>
            <a:endParaRPr lang="en-US" sz="2300" b="1">
              <a:solidFill>
                <a:srgbClr val="FFFFFF"/>
              </a:solidFill>
              <a:latin typeface="Raleway Medium"/>
              <a:ea typeface="Raleway Medium"/>
              <a:cs typeface="Raleway Medium"/>
              <a:sym typeface="Raleway Medium"/>
            </a:endParaRPr>
          </a:p>
          <a:p>
            <a:pPr marL="342900" indent="-342900">
              <a:lnSpc>
                <a:spcPts val="2668"/>
              </a:lnSpc>
              <a:spcBef>
                <a:spcPct val="0"/>
              </a:spcBef>
              <a:buFont typeface="Wingdings" panose="05000000000000000000" pitchFamily="2" charset="2"/>
              <a:buChar char="q"/>
            </a:pPr>
            <a:r>
              <a:rPr lang="en-US" sz="2300" b="1">
                <a:solidFill>
                  <a:srgbClr val="FFFFFF"/>
                </a:solidFill>
                <a:latin typeface="Raleway Medium"/>
                <a:ea typeface="Raleway Medium"/>
                <a:cs typeface="Raleway Medium"/>
                <a:sym typeface="Raleway Medium"/>
              </a:rPr>
              <a:t>A panel displaying nodes, including their type and priority.</a:t>
            </a:r>
          </a:p>
          <a:p>
            <a:pPr marL="342900" indent="-342900">
              <a:lnSpc>
                <a:spcPts val="2668"/>
              </a:lnSpc>
              <a:spcBef>
                <a:spcPct val="0"/>
              </a:spcBef>
              <a:buFont typeface="Wingdings" panose="05000000000000000000" pitchFamily="2" charset="2"/>
              <a:buChar char="q"/>
            </a:pPr>
            <a:endParaRPr lang="en-US" sz="2300" b="1">
              <a:solidFill>
                <a:srgbClr val="FFFFFF"/>
              </a:solidFill>
              <a:latin typeface="Raleway Medium"/>
              <a:ea typeface="Raleway Medium"/>
              <a:cs typeface="Raleway Medium"/>
              <a:sym typeface="Raleway Medium"/>
            </a:endParaRPr>
          </a:p>
          <a:p>
            <a:pPr marL="342900" indent="-342900">
              <a:lnSpc>
                <a:spcPts val="2668"/>
              </a:lnSpc>
              <a:spcBef>
                <a:spcPct val="0"/>
              </a:spcBef>
              <a:buFont typeface="Wingdings" panose="05000000000000000000" pitchFamily="2" charset="2"/>
              <a:buChar char="q"/>
            </a:pPr>
            <a:r>
              <a:rPr lang="en-US" sz="2300" b="1">
                <a:solidFill>
                  <a:srgbClr val="FFFFFF"/>
                </a:solidFill>
                <a:latin typeface="Raleway Medium"/>
                <a:ea typeface="Raleway Medium"/>
                <a:cs typeface="Raleway Medium"/>
                <a:sym typeface="Raleway Medium"/>
              </a:rPr>
              <a:t>The ability to name each node.</a:t>
            </a:r>
          </a:p>
          <a:p>
            <a:pPr marL="342900" indent="-342900">
              <a:lnSpc>
                <a:spcPts val="2668"/>
              </a:lnSpc>
              <a:spcBef>
                <a:spcPct val="0"/>
              </a:spcBef>
              <a:buFont typeface="Wingdings" panose="05000000000000000000" pitchFamily="2" charset="2"/>
              <a:buChar char="q"/>
            </a:pPr>
            <a:endParaRPr lang="en-US" sz="2300" b="1">
              <a:solidFill>
                <a:srgbClr val="FFFFFF"/>
              </a:solidFill>
              <a:latin typeface="Raleway Medium"/>
              <a:ea typeface="Raleway Medium"/>
              <a:cs typeface="Raleway Medium"/>
              <a:sym typeface="Raleway Medium"/>
            </a:endParaRPr>
          </a:p>
          <a:p>
            <a:pPr marL="342900" indent="-342900">
              <a:lnSpc>
                <a:spcPts val="2668"/>
              </a:lnSpc>
              <a:spcBef>
                <a:spcPct val="0"/>
              </a:spcBef>
              <a:buFont typeface="Wingdings" panose="05000000000000000000" pitchFamily="2" charset="2"/>
              <a:buChar char="q"/>
            </a:pPr>
            <a:r>
              <a:rPr lang="en-US" sz="2300" b="1">
                <a:solidFill>
                  <a:srgbClr val="FFFFFF"/>
                </a:solidFill>
                <a:latin typeface="Raleway Medium"/>
                <a:ea typeface="Raleway Medium"/>
                <a:cs typeface="Raleway Medium"/>
                <a:sym typeface="Raleway Medium"/>
              </a:rPr>
              <a:t>A selector for choosing the type and privilege level of each node.</a:t>
            </a:r>
          </a:p>
          <a:p>
            <a:pPr marL="342900" indent="-342900">
              <a:lnSpc>
                <a:spcPts val="2668"/>
              </a:lnSpc>
              <a:spcBef>
                <a:spcPct val="0"/>
              </a:spcBef>
              <a:buFont typeface="Wingdings" panose="05000000000000000000" pitchFamily="2" charset="2"/>
              <a:buChar char="q"/>
            </a:pPr>
            <a:endParaRPr lang="en-US" sz="2300" b="1">
              <a:solidFill>
                <a:srgbClr val="FFFFFF"/>
              </a:solidFill>
              <a:latin typeface="Raleway Medium"/>
              <a:ea typeface="Raleway Medium"/>
              <a:cs typeface="Raleway Medium"/>
              <a:sym typeface="Raleway Medium"/>
            </a:endParaRPr>
          </a:p>
          <a:p>
            <a:pPr marL="342900" indent="-342900">
              <a:lnSpc>
                <a:spcPts val="2668"/>
              </a:lnSpc>
              <a:spcBef>
                <a:spcPct val="0"/>
              </a:spcBef>
              <a:buFont typeface="Wingdings" panose="05000000000000000000" pitchFamily="2" charset="2"/>
              <a:buChar char="q"/>
            </a:pPr>
            <a:r>
              <a:rPr lang="en-US" sz="2300" b="1">
                <a:solidFill>
                  <a:srgbClr val="FFFFFF"/>
                </a:solidFill>
                <a:latin typeface="Raleway Medium"/>
                <a:ea typeface="Raleway Medium"/>
                <a:cs typeface="Raleway Medium"/>
                <a:sym typeface="Raleway Medium"/>
              </a:rPr>
              <a:t>Specific colors are assigned to each node type to facilitate the identification of attacks.</a:t>
            </a:r>
          </a:p>
          <a:p>
            <a:pPr marL="342900" indent="-342900">
              <a:lnSpc>
                <a:spcPts val="2668"/>
              </a:lnSpc>
              <a:spcBef>
                <a:spcPct val="0"/>
              </a:spcBef>
              <a:buFont typeface="Wingdings" panose="05000000000000000000" pitchFamily="2" charset="2"/>
              <a:buChar char="q"/>
            </a:pPr>
            <a:endParaRPr lang="en-US" sz="2300" b="1">
              <a:solidFill>
                <a:srgbClr val="FFFFFF"/>
              </a:solidFill>
              <a:latin typeface="Raleway Medium"/>
              <a:ea typeface="Raleway Medium"/>
              <a:cs typeface="Raleway Medium"/>
              <a:sym typeface="Raleway Medium"/>
            </a:endParaRPr>
          </a:p>
          <a:p>
            <a:pPr marL="342900" indent="-342900">
              <a:lnSpc>
                <a:spcPts val="2668"/>
              </a:lnSpc>
              <a:spcBef>
                <a:spcPct val="0"/>
              </a:spcBef>
              <a:buFont typeface="Wingdings" panose="05000000000000000000" pitchFamily="2" charset="2"/>
              <a:buChar char="q"/>
            </a:pPr>
            <a:r>
              <a:rPr lang="en-US" sz="2300" b="1">
                <a:solidFill>
                  <a:srgbClr val="FFFFFF"/>
                </a:solidFill>
                <a:latin typeface="Raleway Medium"/>
                <a:ea typeface="Raleway Medium"/>
                <a:cs typeface="Raleway Medium"/>
                <a:sym typeface="Raleway Medium"/>
              </a:rPr>
              <a:t>High-privilege nodes are highlighted with a red border for better visibility.</a:t>
            </a:r>
          </a:p>
          <a:p>
            <a:pPr marL="342900" indent="-342900">
              <a:lnSpc>
                <a:spcPts val="2668"/>
              </a:lnSpc>
              <a:spcBef>
                <a:spcPct val="0"/>
              </a:spcBef>
              <a:buFont typeface="Wingdings" panose="05000000000000000000" pitchFamily="2" charset="2"/>
              <a:buChar char="q"/>
            </a:pPr>
            <a:endParaRPr lang="en-US" sz="2300" b="1">
              <a:solidFill>
                <a:srgbClr val="FFFFFF"/>
              </a:solidFill>
              <a:latin typeface="Raleway Medium"/>
              <a:ea typeface="Raleway Medium"/>
              <a:cs typeface="Raleway Medium"/>
              <a:sym typeface="Raleway Medium"/>
            </a:endParaRPr>
          </a:p>
          <a:p>
            <a:pPr marL="342900" indent="-342900">
              <a:lnSpc>
                <a:spcPts val="2668"/>
              </a:lnSpc>
              <a:spcBef>
                <a:spcPct val="0"/>
              </a:spcBef>
              <a:buFont typeface="Wingdings" panose="05000000000000000000" pitchFamily="2" charset="2"/>
              <a:buChar char="q"/>
            </a:pPr>
            <a:r>
              <a:rPr lang="en-US" sz="2300" b="1">
                <a:solidFill>
                  <a:srgbClr val="FFFFFF"/>
                </a:solidFill>
                <a:latin typeface="Raleway Medium"/>
                <a:ea typeface="Raleway Medium"/>
                <a:cs typeface="Raleway Medium"/>
                <a:sym typeface="Raleway Medium"/>
              </a:rPr>
              <a:t>The capability to move graph nodes freely for improved clarity.</a:t>
            </a:r>
          </a:p>
          <a:p>
            <a:pPr marL="342900" indent="-342900">
              <a:lnSpc>
                <a:spcPts val="2668"/>
              </a:lnSpc>
              <a:spcBef>
                <a:spcPct val="0"/>
              </a:spcBef>
              <a:buFont typeface="Wingdings" panose="05000000000000000000" pitchFamily="2" charset="2"/>
              <a:buChar char="q"/>
            </a:pPr>
            <a:endParaRPr lang="en-US" sz="2300" b="1">
              <a:solidFill>
                <a:srgbClr val="FFFFFF"/>
              </a:solidFill>
              <a:latin typeface="Raleway Medium"/>
              <a:ea typeface="Raleway Medium"/>
              <a:cs typeface="Raleway Medium"/>
              <a:sym typeface="Raleway Medium"/>
            </a:endParaRPr>
          </a:p>
          <a:p>
            <a:pPr marL="342900" indent="-342900">
              <a:lnSpc>
                <a:spcPts val="2668"/>
              </a:lnSpc>
              <a:spcBef>
                <a:spcPct val="0"/>
              </a:spcBef>
              <a:buFont typeface="Wingdings" panose="05000000000000000000" pitchFamily="2" charset="2"/>
              <a:buChar char="q"/>
            </a:pPr>
            <a:r>
              <a:rPr lang="en-US" sz="2300" b="1">
                <a:solidFill>
                  <a:srgbClr val="FFFFFF"/>
                </a:solidFill>
                <a:latin typeface="Raleway Medium"/>
                <a:ea typeface="Raleway Medium"/>
                <a:cs typeface="Raleway Medium"/>
                <a:sym typeface="Raleway Medium"/>
              </a:rPr>
              <a:t>An option to select and highlight a specific node.</a:t>
            </a:r>
          </a:p>
        </p:txBody>
      </p:sp>
      <p:grpSp>
        <p:nvGrpSpPr>
          <p:cNvPr id="16" name="Group 16"/>
          <p:cNvGrpSpPr/>
          <p:nvPr/>
        </p:nvGrpSpPr>
        <p:grpSpPr>
          <a:xfrm>
            <a:off x="1105483" y="2441108"/>
            <a:ext cx="1148007" cy="11480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20" name="Group 20"/>
          <p:cNvGrpSpPr/>
          <p:nvPr/>
        </p:nvGrpSpPr>
        <p:grpSpPr>
          <a:xfrm>
            <a:off x="1105483" y="4361019"/>
            <a:ext cx="1148007" cy="11480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24" name="Group 24"/>
          <p:cNvGrpSpPr/>
          <p:nvPr/>
        </p:nvGrpSpPr>
        <p:grpSpPr>
          <a:xfrm>
            <a:off x="1105483" y="6280930"/>
            <a:ext cx="1148007" cy="11480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8" name="TextBox 10">
            <a:extLst>
              <a:ext uri="{FF2B5EF4-FFF2-40B4-BE49-F238E27FC236}">
                <a16:creationId xmlns:a16="http://schemas.microsoft.com/office/drawing/2014/main" id="{2247EFA3-3485-EBEB-5E46-C853CA95F85B}"/>
              </a:ext>
            </a:extLst>
          </p:cNvPr>
          <p:cNvSpPr txBox="1"/>
          <p:nvPr/>
        </p:nvSpPr>
        <p:spPr>
          <a:xfrm>
            <a:off x="2685309" y="1448871"/>
            <a:ext cx="5984301" cy="359073"/>
          </a:xfrm>
          <a:prstGeom prst="rect">
            <a:avLst/>
          </a:prstGeom>
        </p:spPr>
        <p:txBody>
          <a:bodyPr wrap="square" lIns="0" tIns="0" rIns="0" bIns="0" rtlCol="0" anchor="t">
            <a:spAutoFit/>
          </a:bodyPr>
          <a:lstStyle/>
          <a:p>
            <a:pPr algn="l">
              <a:lnSpc>
                <a:spcPts val="2783"/>
              </a:lnSpc>
              <a:spcBef>
                <a:spcPct val="0"/>
              </a:spcBef>
            </a:pPr>
            <a:r>
              <a:rPr lang="en-US" sz="2800" b="1">
                <a:solidFill>
                  <a:srgbClr val="FFFFFF"/>
                </a:solidFill>
                <a:latin typeface="Montserrat Medium"/>
                <a:ea typeface="Montserrat Medium"/>
                <a:cs typeface="Montserrat Medium"/>
                <a:sym typeface="Montserrat Medium"/>
              </a:rPr>
              <a:t>What we have added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Simple Cybersecurity Presentation</dc:title>
  <cp:revision>3</cp:revision>
  <dcterms:created xsi:type="dcterms:W3CDTF">2006-08-16T00:00:00Z</dcterms:created>
  <dcterms:modified xsi:type="dcterms:W3CDTF">2025-11-29T05:38:48Z</dcterms:modified>
  <dc:identifier>DAG6B-jKAcw</dc:identifier>
</cp:coreProperties>
</file>